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fffa232c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dfffa232cc_1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fffa232c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fffa232c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fffa232cc_6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fffa232cc_6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fffa232cc_6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fffa232cc_6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ffd6c1871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ffd6c1871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2410e1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2410e1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ffd6c1871_8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ffd6c1871_8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fffa232c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fffa232c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fffa232c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fffa232c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ffd6c18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ffd6c18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fffa232c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fffa232c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fffa232c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fffa232c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2" name="Shape 82"/>
        <p:cNvGrpSpPr/>
        <p:nvPr/>
      </p:nvGrpSpPr>
      <p:grpSpPr>
        <a:xfrm>
          <a:off x="0" y="0"/>
          <a:ext cx="0" cy="0"/>
          <a:chOff x="0" y="0"/>
          <a:chExt cx="0" cy="0"/>
        </a:xfrm>
      </p:grpSpPr>
      <p:grpSp>
        <p:nvGrpSpPr>
          <p:cNvPr id="83" name="Google Shape;83;p13"/>
          <p:cNvGrpSpPr/>
          <p:nvPr/>
        </p:nvGrpSpPr>
        <p:grpSpPr>
          <a:xfrm>
            <a:off x="830392" y="1191256"/>
            <a:ext cx="745763" cy="45826"/>
            <a:chOff x="4580561" y="2589004"/>
            <a:chExt cx="1064464" cy="25200"/>
          </a:xfrm>
        </p:grpSpPr>
        <p:sp>
          <p:nvSpPr>
            <p:cNvPr id="84" name="Google Shape;84;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7" name="Google Shape;87;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13">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0" name="Google Shape;90;p1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1" name="Google Shape;91;p1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2" name="Shape 92"/>
        <p:cNvGrpSpPr/>
        <p:nvPr/>
      </p:nvGrpSpPr>
      <p:grpSpPr>
        <a:xfrm>
          <a:off x="0" y="0"/>
          <a:ext cx="0" cy="0"/>
          <a:chOff x="0" y="0"/>
          <a:chExt cx="0" cy="0"/>
        </a:xfrm>
      </p:grpSpPr>
      <p:pic>
        <p:nvPicPr>
          <p:cNvPr descr="shutterstock_31891705.jpg" id="93" name="Google Shape;93;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94" name="Google Shape;94;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1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8" name="Google Shape;98;p1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9" name="Google Shape;99;p1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0" name="Google Shape;100;p14"/>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01" name="Shape 101"/>
        <p:cNvGrpSpPr/>
        <p:nvPr/>
      </p:nvGrpSpPr>
      <p:grpSpPr>
        <a:xfrm>
          <a:off x="0" y="0"/>
          <a:ext cx="0" cy="0"/>
          <a:chOff x="0" y="0"/>
          <a:chExt cx="0" cy="0"/>
        </a:xfrm>
      </p:grpSpPr>
      <p:pic>
        <p:nvPicPr>
          <p:cNvPr descr="shutterstock_429987889_edited.jpg" id="102" name="Google Shape;102;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03" name="Google Shape;103;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5"/>
          <p:cNvGrpSpPr/>
          <p:nvPr/>
        </p:nvGrpSpPr>
        <p:grpSpPr>
          <a:xfrm>
            <a:off x="830392" y="1191256"/>
            <a:ext cx="745763" cy="45826"/>
            <a:chOff x="4580561" y="2589004"/>
            <a:chExt cx="1064464" cy="25200"/>
          </a:xfrm>
        </p:grpSpPr>
        <p:sp>
          <p:nvSpPr>
            <p:cNvPr id="105" name="Google Shape;105;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08" name="Google Shape;108;p1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9" name="Google Shape;109;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gif"/><Relationship Id="rId5" Type="http://schemas.openxmlformats.org/officeDocument/2006/relationships/image" Target="../media/image4.gif"/><Relationship Id="rId6" Type="http://schemas.openxmlformats.org/officeDocument/2006/relationships/image" Target="../media/image2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7" name="Shape 117"/>
        <p:cNvGrpSpPr/>
        <p:nvPr/>
      </p:nvGrpSpPr>
      <p:grpSpPr>
        <a:xfrm>
          <a:off x="0" y="0"/>
          <a:ext cx="0" cy="0"/>
          <a:chOff x="0" y="0"/>
          <a:chExt cx="0" cy="0"/>
        </a:xfrm>
      </p:grpSpPr>
      <p:sp>
        <p:nvSpPr>
          <p:cNvPr id="118" name="Google Shape;118;p16"/>
          <p:cNvSpPr txBox="1"/>
          <p:nvPr/>
        </p:nvSpPr>
        <p:spPr>
          <a:xfrm>
            <a:off x="140110" y="3527532"/>
            <a:ext cx="4107300" cy="145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800" u="none" cap="none" strike="noStrike">
                <a:solidFill>
                  <a:srgbClr val="666666"/>
                </a:solidFill>
                <a:latin typeface="Calibri"/>
                <a:ea typeface="Calibri"/>
                <a:cs typeface="Calibri"/>
                <a:sym typeface="Calibri"/>
              </a:rPr>
              <a:t>Group Members: </a:t>
            </a:r>
            <a:endParaRPr sz="1100">
              <a:solidFill>
                <a:srgbClr val="666666"/>
              </a:solidFill>
            </a:endParaRPr>
          </a:p>
          <a:p>
            <a:pPr indent="0" lvl="0" marL="0" marR="0" rtl="0" algn="l">
              <a:spcBef>
                <a:spcPts val="0"/>
              </a:spcBef>
              <a:spcAft>
                <a:spcPts val="0"/>
              </a:spcAft>
              <a:buNone/>
            </a:pPr>
            <a:r>
              <a:rPr lang="en-GB" sz="1800">
                <a:solidFill>
                  <a:srgbClr val="666666"/>
                </a:solidFill>
                <a:latin typeface="Calibri"/>
                <a:ea typeface="Calibri"/>
                <a:cs typeface="Calibri"/>
                <a:sym typeface="Calibri"/>
              </a:rPr>
              <a:t>Ankit Pal Singh  (B20181)</a:t>
            </a:r>
            <a:endParaRPr sz="1100">
              <a:solidFill>
                <a:srgbClr val="666666"/>
              </a:solidFill>
            </a:endParaRPr>
          </a:p>
          <a:p>
            <a:pPr indent="0" lvl="0" marL="0" marR="0" rtl="0" algn="l">
              <a:spcBef>
                <a:spcPts val="0"/>
              </a:spcBef>
              <a:spcAft>
                <a:spcPts val="0"/>
              </a:spcAft>
              <a:buNone/>
            </a:pPr>
            <a:r>
              <a:rPr lang="en-GB" sz="1800">
                <a:solidFill>
                  <a:srgbClr val="666666"/>
                </a:solidFill>
                <a:latin typeface="Calibri"/>
                <a:ea typeface="Calibri"/>
                <a:cs typeface="Calibri"/>
                <a:sym typeface="Calibri"/>
              </a:rPr>
              <a:t>Gayatri Kapse (B20199)</a:t>
            </a:r>
            <a:endParaRPr sz="1800">
              <a:solidFill>
                <a:srgbClr val="666666"/>
              </a:solidFill>
              <a:latin typeface="Calibri"/>
              <a:ea typeface="Calibri"/>
              <a:cs typeface="Calibri"/>
              <a:sym typeface="Calibri"/>
            </a:endParaRPr>
          </a:p>
          <a:p>
            <a:pPr indent="0" lvl="0" marL="0" marR="0" rtl="0" algn="l">
              <a:spcBef>
                <a:spcPts val="0"/>
              </a:spcBef>
              <a:spcAft>
                <a:spcPts val="0"/>
              </a:spcAft>
              <a:buNone/>
            </a:pPr>
            <a:r>
              <a:rPr lang="en-GB" sz="1800">
                <a:solidFill>
                  <a:srgbClr val="666666"/>
                </a:solidFill>
                <a:latin typeface="Calibri"/>
                <a:ea typeface="Calibri"/>
                <a:cs typeface="Calibri"/>
                <a:sym typeface="Calibri"/>
              </a:rPr>
              <a:t>Arun Patwa (B20184)</a:t>
            </a:r>
            <a:endParaRPr sz="1100">
              <a:solidFill>
                <a:srgbClr val="666666"/>
              </a:solidFill>
            </a:endParaRPr>
          </a:p>
          <a:p>
            <a:pPr indent="0" lvl="0" marL="0" marR="0" rtl="0" algn="l">
              <a:spcBef>
                <a:spcPts val="0"/>
              </a:spcBef>
              <a:spcAft>
                <a:spcPts val="0"/>
              </a:spcAft>
              <a:buNone/>
            </a:pPr>
            <a:r>
              <a:rPr lang="en-GB" sz="1800">
                <a:solidFill>
                  <a:srgbClr val="666666"/>
                </a:solidFill>
                <a:latin typeface="Calibri"/>
                <a:ea typeface="Calibri"/>
                <a:cs typeface="Calibri"/>
                <a:sym typeface="Calibri"/>
              </a:rPr>
              <a:t>Priyanka Kumari (B20307)</a:t>
            </a:r>
            <a:endParaRPr sz="1800">
              <a:solidFill>
                <a:srgbClr val="666666"/>
              </a:solidFill>
              <a:latin typeface="Calibri"/>
              <a:ea typeface="Calibri"/>
              <a:cs typeface="Calibri"/>
              <a:sym typeface="Calibri"/>
            </a:endParaRPr>
          </a:p>
        </p:txBody>
      </p:sp>
      <p:sp>
        <p:nvSpPr>
          <p:cNvPr id="119" name="Google Shape;119;p16"/>
          <p:cNvSpPr txBox="1"/>
          <p:nvPr>
            <p:ph type="ctrTitle"/>
          </p:nvPr>
        </p:nvSpPr>
        <p:spPr>
          <a:xfrm>
            <a:off x="457825" y="671564"/>
            <a:ext cx="7816500" cy="9444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3600"/>
              <a:buFont typeface="Arial"/>
              <a:buNone/>
            </a:pPr>
            <a:r>
              <a:rPr b="1" lang="en-GB" sz="2500">
                <a:latin typeface="Arial"/>
                <a:ea typeface="Arial"/>
                <a:cs typeface="Arial"/>
                <a:sym typeface="Arial"/>
              </a:rPr>
              <a:t>GAIT RECOGNITION BY ESTIMATING TEMPORAL ORDER OF FRAMES</a:t>
            </a:r>
            <a:endParaRPr b="1" sz="2500">
              <a:latin typeface="Arial"/>
              <a:ea typeface="Arial"/>
              <a:cs typeface="Arial"/>
              <a:sym typeface="Arial"/>
            </a:endParaRPr>
          </a:p>
        </p:txBody>
      </p:sp>
      <p:sp>
        <p:nvSpPr>
          <p:cNvPr id="120" name="Google Shape;120;p16"/>
          <p:cNvSpPr txBox="1"/>
          <p:nvPr>
            <p:ph idx="1" type="subTitle"/>
          </p:nvPr>
        </p:nvSpPr>
        <p:spPr>
          <a:xfrm>
            <a:off x="3574775" y="3691125"/>
            <a:ext cx="5398200" cy="1361400"/>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SzPts val="1800"/>
              <a:buNone/>
            </a:pPr>
            <a:r>
              <a:rPr lang="en-GB" sz="1800"/>
              <a:t>GROUP NAME: P01D </a:t>
            </a:r>
            <a:endParaRPr sz="1800"/>
          </a:p>
          <a:p>
            <a:pPr indent="0" lvl="0" marL="0" rtl="0" algn="r">
              <a:spcBef>
                <a:spcPts val="0"/>
              </a:spcBef>
              <a:spcAft>
                <a:spcPts val="0"/>
              </a:spcAft>
              <a:buSzPts val="1800"/>
              <a:buNone/>
            </a:pPr>
            <a:r>
              <a:rPr lang="en-GB" sz="1800"/>
              <a:t>INSTRUCTOR : PROF. ADITYA NIGAM</a:t>
            </a:r>
            <a:endParaRPr sz="1800"/>
          </a:p>
          <a:p>
            <a:pPr indent="0" lvl="0" marL="0" rtl="0" algn="r">
              <a:spcBef>
                <a:spcPts val="800"/>
              </a:spcBef>
              <a:spcAft>
                <a:spcPts val="0"/>
              </a:spcAft>
              <a:buSzPts val="1800"/>
              <a:buNone/>
            </a:pPr>
            <a:r>
              <a:rPr lang="en-GB" sz="1800"/>
              <a:t>MENTOR: SOMA CHAKRABORTY </a:t>
            </a:r>
            <a:endParaRPr sz="1800"/>
          </a:p>
        </p:txBody>
      </p:sp>
      <p:pic>
        <p:nvPicPr>
          <p:cNvPr id="121" name="Google Shape;121;p16"/>
          <p:cNvPicPr preferRelativeResize="0"/>
          <p:nvPr/>
        </p:nvPicPr>
        <p:blipFill>
          <a:blip r:embed="rId3">
            <a:alphaModFix/>
          </a:blip>
          <a:stretch>
            <a:fillRect/>
          </a:stretch>
        </p:blipFill>
        <p:spPr>
          <a:xfrm>
            <a:off x="3284399" y="1721864"/>
            <a:ext cx="2118717" cy="1699761"/>
          </a:xfrm>
          <a:prstGeom prst="rect">
            <a:avLst/>
          </a:prstGeom>
          <a:noFill/>
          <a:ln>
            <a:noFill/>
          </a:ln>
        </p:spPr>
      </p:pic>
      <p:pic>
        <p:nvPicPr>
          <p:cNvPr id="122" name="Google Shape;122;p16"/>
          <p:cNvPicPr preferRelativeResize="0"/>
          <p:nvPr/>
        </p:nvPicPr>
        <p:blipFill>
          <a:blip r:embed="rId4">
            <a:alphaModFix/>
          </a:blip>
          <a:stretch>
            <a:fillRect/>
          </a:stretch>
        </p:blipFill>
        <p:spPr>
          <a:xfrm>
            <a:off x="1869200" y="1841725"/>
            <a:ext cx="1219200" cy="1219200"/>
          </a:xfrm>
          <a:prstGeom prst="rect">
            <a:avLst/>
          </a:prstGeom>
          <a:noFill/>
          <a:ln>
            <a:noFill/>
          </a:ln>
        </p:spPr>
      </p:pic>
      <p:pic>
        <p:nvPicPr>
          <p:cNvPr id="123" name="Google Shape;123;p16"/>
          <p:cNvPicPr preferRelativeResize="0"/>
          <p:nvPr/>
        </p:nvPicPr>
        <p:blipFill>
          <a:blip r:embed="rId5">
            <a:alphaModFix/>
          </a:blip>
          <a:stretch>
            <a:fillRect/>
          </a:stretch>
        </p:blipFill>
        <p:spPr>
          <a:xfrm>
            <a:off x="321967" y="1891889"/>
            <a:ext cx="1169033" cy="1169033"/>
          </a:xfrm>
          <a:prstGeom prst="rect">
            <a:avLst/>
          </a:prstGeom>
          <a:noFill/>
          <a:ln>
            <a:noFill/>
          </a:ln>
        </p:spPr>
      </p:pic>
      <p:pic>
        <p:nvPicPr>
          <p:cNvPr id="124" name="Google Shape;124;p16"/>
          <p:cNvPicPr preferRelativeResize="0"/>
          <p:nvPr/>
        </p:nvPicPr>
        <p:blipFill>
          <a:blip r:embed="rId6">
            <a:alphaModFix/>
          </a:blip>
          <a:stretch>
            <a:fillRect/>
          </a:stretch>
        </p:blipFill>
        <p:spPr>
          <a:xfrm>
            <a:off x="5815075" y="1841713"/>
            <a:ext cx="1219200" cy="1219200"/>
          </a:xfrm>
          <a:prstGeom prst="rect">
            <a:avLst/>
          </a:prstGeom>
          <a:noFill/>
          <a:ln>
            <a:noFill/>
          </a:ln>
        </p:spPr>
      </p:pic>
      <p:pic>
        <p:nvPicPr>
          <p:cNvPr id="125" name="Google Shape;125;p16"/>
          <p:cNvPicPr preferRelativeResize="0"/>
          <p:nvPr/>
        </p:nvPicPr>
        <p:blipFill>
          <a:blip r:embed="rId4">
            <a:alphaModFix/>
          </a:blip>
          <a:stretch>
            <a:fillRect/>
          </a:stretch>
        </p:blipFill>
        <p:spPr>
          <a:xfrm>
            <a:off x="7621125" y="1829175"/>
            <a:ext cx="1169025" cy="12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560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3D convolution is used </a:t>
            </a:r>
            <a:endParaRPr/>
          </a:p>
        </p:txBody>
      </p:sp>
      <p:sp>
        <p:nvSpPr>
          <p:cNvPr id="227" name="Google Shape;227;p25"/>
          <p:cNvSpPr txBox="1"/>
          <p:nvPr>
            <p:ph idx="1" type="body"/>
          </p:nvPr>
        </p:nvSpPr>
        <p:spPr>
          <a:xfrm>
            <a:off x="560650" y="1853850"/>
            <a:ext cx="4257300" cy="2548800"/>
          </a:xfrm>
          <a:prstGeom prst="rect">
            <a:avLst/>
          </a:prstGeom>
        </p:spPr>
        <p:txBody>
          <a:bodyPr anchorCtr="0" anchor="t" bIns="91425" lIns="91425" spcFirstLastPara="1" rIns="91425" wrap="square" tIns="91425">
            <a:normAutofit fontScale="70000" lnSpcReduction="20000"/>
          </a:bodyPr>
          <a:lstStyle/>
          <a:p>
            <a:pPr indent="0" lvl="0" marL="0" rtl="0" algn="l">
              <a:spcBef>
                <a:spcPts val="1200"/>
              </a:spcBef>
              <a:spcAft>
                <a:spcPts val="0"/>
              </a:spcAft>
              <a:buNone/>
            </a:pPr>
            <a:r>
              <a:rPr lang="en-GB" sz="1500"/>
              <a:t>3D convolution is a convolution operation used in neural networks to process three-dimensional data, such as volumetric medical scans, video sequences, and 3D point clouds. It extends the 2D convolution by applying a three-dimensional kernel to the input data, capturing features across depth, height, and width dimensions. This allows for the extraction of spatial and temporal patterns, making 3D convolution particularly useful in fields like medical imaging for analyzing MRI and CT scans, video processing for action recognition, and 3D object detection in robotics and autonomous vehicles. The operation involves sliding the 3D kernel over the input volume, performing element-wise multiplications and summing the results to generate a 3D output feature map.</a:t>
            </a:r>
            <a:endParaRPr sz="1500"/>
          </a:p>
          <a:p>
            <a:pPr indent="0" lvl="0" marL="0" rtl="0" algn="l">
              <a:spcBef>
                <a:spcPts val="1200"/>
              </a:spcBef>
              <a:spcAft>
                <a:spcPts val="0"/>
              </a:spcAft>
              <a:buNone/>
            </a:pPr>
            <a:r>
              <a:t/>
            </a:r>
            <a:endParaRPr sz="1500"/>
          </a:p>
          <a:p>
            <a:pPr indent="0" lvl="0" marL="0" rtl="0" algn="l">
              <a:spcBef>
                <a:spcPts val="0"/>
              </a:spcBef>
              <a:spcAft>
                <a:spcPts val="1200"/>
              </a:spcAft>
              <a:buNone/>
            </a:pPr>
            <a:r>
              <a:t/>
            </a:r>
            <a:endParaRPr sz="1500"/>
          </a:p>
        </p:txBody>
      </p:sp>
      <p:pic>
        <p:nvPicPr>
          <p:cNvPr id="228" name="Google Shape;228;p25"/>
          <p:cNvPicPr preferRelativeResize="0"/>
          <p:nvPr/>
        </p:nvPicPr>
        <p:blipFill>
          <a:blip r:embed="rId3">
            <a:alphaModFix/>
          </a:blip>
          <a:stretch>
            <a:fillRect/>
          </a:stretch>
        </p:blipFill>
        <p:spPr>
          <a:xfrm>
            <a:off x="4970350" y="1724850"/>
            <a:ext cx="3810000" cy="203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rotWithShape="1">
          <a:blip r:embed="rId3">
            <a:alphaModFix/>
          </a:blip>
          <a:srcRect b="0" l="0" r="0" t="0"/>
          <a:stretch/>
        </p:blipFill>
        <p:spPr>
          <a:xfrm>
            <a:off x="-28313" y="72150"/>
            <a:ext cx="9200624" cy="5175350"/>
          </a:xfrm>
          <a:prstGeom prst="rect">
            <a:avLst/>
          </a:prstGeom>
          <a:noFill/>
          <a:ln>
            <a:noFill/>
          </a:ln>
        </p:spPr>
      </p:pic>
      <p:sp>
        <p:nvSpPr>
          <p:cNvPr id="234" name="Google Shape;234;p26"/>
          <p:cNvSpPr txBox="1"/>
          <p:nvPr/>
        </p:nvSpPr>
        <p:spPr>
          <a:xfrm>
            <a:off x="2560550" y="885725"/>
            <a:ext cx="3131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Frame Embedding + Positional Encoding </a:t>
            </a:r>
            <a:endParaRPr sz="1300">
              <a:solidFill>
                <a:schemeClr val="dk2"/>
              </a:solidFill>
              <a:latin typeface="Lato"/>
              <a:ea typeface="Lato"/>
              <a:cs typeface="Lato"/>
              <a:sym typeface="Lato"/>
            </a:endParaRPr>
          </a:p>
        </p:txBody>
      </p:sp>
      <p:sp>
        <p:nvSpPr>
          <p:cNvPr id="235" name="Google Shape;235;p26"/>
          <p:cNvSpPr txBox="1"/>
          <p:nvPr/>
        </p:nvSpPr>
        <p:spPr>
          <a:xfrm>
            <a:off x="3368100" y="2379300"/>
            <a:ext cx="165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Lato"/>
                <a:ea typeface="Lato"/>
                <a:cs typeface="Lato"/>
                <a:sym typeface="Lato"/>
              </a:rPr>
              <a:t>Skip Connections</a:t>
            </a:r>
            <a:endParaRPr sz="1300">
              <a:solidFill>
                <a:schemeClr val="dk2"/>
              </a:solidFill>
              <a:latin typeface="Lato"/>
              <a:ea typeface="Lato"/>
              <a:cs typeface="Lato"/>
              <a:sym typeface="Lato"/>
            </a:endParaRPr>
          </a:p>
        </p:txBody>
      </p:sp>
      <p:sp>
        <p:nvSpPr>
          <p:cNvPr id="236" name="Google Shape;236;p26"/>
          <p:cNvSpPr txBox="1"/>
          <p:nvPr/>
        </p:nvSpPr>
        <p:spPr>
          <a:xfrm>
            <a:off x="4068575" y="4703825"/>
            <a:ext cx="22572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Triplet + Cross Entropy Loss</a:t>
            </a:r>
            <a:endParaRPr sz="1300">
              <a:solidFill>
                <a:schemeClr val="dk2"/>
              </a:solidFill>
              <a:latin typeface="Lato"/>
              <a:ea typeface="Lato"/>
              <a:cs typeface="Lato"/>
              <a:sym typeface="Lato"/>
            </a:endParaRPr>
          </a:p>
        </p:txBody>
      </p:sp>
      <p:sp>
        <p:nvSpPr>
          <p:cNvPr id="237" name="Google Shape;237;p26"/>
          <p:cNvSpPr txBox="1"/>
          <p:nvPr/>
        </p:nvSpPr>
        <p:spPr>
          <a:xfrm>
            <a:off x="3623025" y="4130825"/>
            <a:ext cx="149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Lato"/>
                <a:ea typeface="Lato"/>
                <a:cs typeface="Lato"/>
                <a:sym typeface="Lato"/>
              </a:rPr>
              <a:t>Video Embedding</a:t>
            </a:r>
            <a:endParaRPr sz="1300">
              <a:solidFill>
                <a:schemeClr val="dk2"/>
              </a:solidFill>
              <a:latin typeface="Lato"/>
              <a:ea typeface="Lato"/>
              <a:cs typeface="Lato"/>
              <a:sym typeface="Lato"/>
            </a:endParaRPr>
          </a:p>
        </p:txBody>
      </p:sp>
      <p:cxnSp>
        <p:nvCxnSpPr>
          <p:cNvPr id="238" name="Google Shape;238;p26"/>
          <p:cNvCxnSpPr>
            <a:endCxn id="236" idx="1"/>
          </p:cNvCxnSpPr>
          <p:nvPr/>
        </p:nvCxnSpPr>
        <p:spPr>
          <a:xfrm flipH="1" rot="10800000">
            <a:off x="3598175" y="4858475"/>
            <a:ext cx="470400" cy="477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26"/>
          <p:cNvSpPr txBox="1"/>
          <p:nvPr/>
        </p:nvSpPr>
        <p:spPr>
          <a:xfrm>
            <a:off x="8339525" y="317800"/>
            <a:ext cx="890400" cy="23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latin typeface="Lato"/>
                <a:ea typeface="Lato"/>
                <a:cs typeface="Lato"/>
                <a:sym typeface="Lato"/>
              </a:rPr>
              <a:t>frame</a:t>
            </a:r>
            <a:r>
              <a:rPr lang="en-GB" sz="1100">
                <a:solidFill>
                  <a:schemeClr val="dk2"/>
                </a:solidFill>
                <a:latin typeface="Lato"/>
                <a:ea typeface="Lato"/>
                <a:cs typeface="Lato"/>
                <a:sym typeface="Lato"/>
              </a:rPr>
              <a:t>-</a:t>
            </a:r>
            <a:r>
              <a:rPr lang="en-GB" sz="1100">
                <a:solidFill>
                  <a:schemeClr val="dk2"/>
                </a:solidFill>
                <a:latin typeface="Lato"/>
                <a:ea typeface="Lato"/>
                <a:cs typeface="Lato"/>
                <a:sym typeface="Lato"/>
              </a:rPr>
              <a:t>0 “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a:t>
            </a:r>
            <a:r>
              <a:rPr lang="en-GB" sz="1100">
                <a:solidFill>
                  <a:schemeClr val="dk2"/>
                </a:solidFill>
                <a:latin typeface="Lato"/>
                <a:ea typeface="Lato"/>
                <a:cs typeface="Lato"/>
                <a:sym typeface="Lato"/>
              </a:rPr>
              <a:t>-</a:t>
            </a:r>
            <a:r>
              <a:rPr lang="en-GB" sz="1100">
                <a:solidFill>
                  <a:schemeClr val="dk2"/>
                </a:solidFill>
                <a:latin typeface="Lato"/>
                <a:ea typeface="Lato"/>
                <a:cs typeface="Lato"/>
                <a:sym typeface="Lato"/>
              </a:rPr>
              <a:t>1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a:t>
            </a:r>
            <a:r>
              <a:rPr lang="en-GB" sz="1100">
                <a:solidFill>
                  <a:schemeClr val="dk2"/>
                </a:solidFill>
                <a:latin typeface="Lato"/>
                <a:ea typeface="Lato"/>
                <a:cs typeface="Lato"/>
                <a:sym typeface="Lato"/>
              </a:rPr>
              <a:t>-</a:t>
            </a:r>
            <a:r>
              <a:rPr lang="en-GB" sz="1100">
                <a:solidFill>
                  <a:schemeClr val="dk2"/>
                </a:solidFill>
                <a:latin typeface="Lato"/>
                <a:ea typeface="Lato"/>
                <a:cs typeface="Lato"/>
                <a:sym typeface="Lato"/>
              </a:rPr>
              <a:t>i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(filled-up masked part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frameTi “</a:t>
            </a:r>
            <a:endParaRPr sz="1100">
              <a:solidFill>
                <a:schemeClr val="dk2"/>
              </a:solidFill>
              <a:latin typeface="Lato"/>
              <a:ea typeface="Lato"/>
              <a:cs typeface="Lato"/>
              <a:sym typeface="Lato"/>
            </a:endParaRPr>
          </a:p>
        </p:txBody>
      </p:sp>
      <p:sp>
        <p:nvSpPr>
          <p:cNvPr id="240" name="Google Shape;240;p26"/>
          <p:cNvSpPr txBox="1"/>
          <p:nvPr/>
        </p:nvSpPr>
        <p:spPr>
          <a:xfrm>
            <a:off x="7807700" y="2621500"/>
            <a:ext cx="1658100" cy="1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Regression Loss</a:t>
            </a:r>
            <a:endParaRPr sz="1300">
              <a:solidFill>
                <a:schemeClr val="dk2"/>
              </a:solidFill>
              <a:latin typeface="Lato"/>
              <a:ea typeface="Lato"/>
              <a:cs typeface="Lato"/>
              <a:sym typeface="Lato"/>
            </a:endParaRPr>
          </a:p>
          <a:p>
            <a:pPr indent="0" lvl="0" marL="0" rtl="0" algn="l">
              <a:spcBef>
                <a:spcPts val="0"/>
              </a:spcBef>
              <a:spcAft>
                <a:spcPts val="0"/>
              </a:spcAft>
              <a:buNone/>
            </a:pPr>
            <a:r>
              <a:rPr lang="en-GB" sz="1300">
                <a:solidFill>
                  <a:schemeClr val="dk2"/>
                </a:solidFill>
                <a:latin typeface="Lato"/>
                <a:ea typeface="Lato"/>
                <a:cs typeface="Lato"/>
                <a:sym typeface="Lato"/>
              </a:rPr>
              <a:t> </a:t>
            </a:r>
            <a:br>
              <a:rPr lang="en-GB" sz="1300">
                <a:solidFill>
                  <a:schemeClr val="dk2"/>
                </a:solidFill>
                <a:latin typeface="Lato"/>
                <a:ea typeface="Lato"/>
                <a:cs typeface="Lato"/>
                <a:sym typeface="Lato"/>
              </a:rPr>
            </a:br>
            <a:r>
              <a:rPr lang="en-GB" sz="1300">
                <a:solidFill>
                  <a:schemeClr val="dk2"/>
                </a:solidFill>
                <a:latin typeface="Lato"/>
                <a:ea typeface="Lato"/>
                <a:cs typeface="Lato"/>
                <a:sym typeface="Lato"/>
              </a:rPr>
              <a:t>Ground Truth is Original T frames without masks</a:t>
            </a:r>
            <a:endParaRPr sz="1300">
              <a:solidFill>
                <a:schemeClr val="dk2"/>
              </a:solidFill>
              <a:latin typeface="Lato"/>
              <a:ea typeface="Lato"/>
              <a:cs typeface="Lato"/>
              <a:sym typeface="Lato"/>
            </a:endParaRPr>
          </a:p>
        </p:txBody>
      </p:sp>
      <p:cxnSp>
        <p:nvCxnSpPr>
          <p:cNvPr id="241" name="Google Shape;241;p26"/>
          <p:cNvCxnSpPr/>
          <p:nvPr/>
        </p:nvCxnSpPr>
        <p:spPr>
          <a:xfrm flipH="1">
            <a:off x="8531375" y="2234125"/>
            <a:ext cx="69600" cy="45690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26"/>
          <p:cNvSpPr txBox="1"/>
          <p:nvPr/>
        </p:nvSpPr>
        <p:spPr>
          <a:xfrm>
            <a:off x="1470200" y="268050"/>
            <a:ext cx="947100" cy="23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latin typeface="Lato"/>
                <a:ea typeface="Lato"/>
                <a:cs typeface="Lato"/>
                <a:sym typeface="Lato"/>
              </a:rPr>
              <a:t>frame-0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frame-1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frame-i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(filled-up masked part )</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a:t>
            </a:r>
            <a:endParaRPr sz="1100">
              <a:solidFill>
                <a:schemeClr val="dk2"/>
              </a:solidFill>
              <a:latin typeface="Lato"/>
              <a:ea typeface="Lato"/>
              <a:cs typeface="Lato"/>
              <a:sym typeface="Lato"/>
            </a:endParaRPr>
          </a:p>
          <a:p>
            <a:pPr indent="0" lvl="0" marL="0" rtl="0" algn="l">
              <a:spcBef>
                <a:spcPts val="0"/>
              </a:spcBef>
              <a:spcAft>
                <a:spcPts val="0"/>
              </a:spcAft>
              <a:buNone/>
            </a:pPr>
            <a:r>
              <a:rPr lang="en-GB" sz="1100">
                <a:solidFill>
                  <a:schemeClr val="dk2"/>
                </a:solidFill>
                <a:latin typeface="Lato"/>
                <a:ea typeface="Lato"/>
                <a:cs typeface="Lato"/>
                <a:sym typeface="Lato"/>
              </a:rPr>
              <a:t>frameTi </a:t>
            </a:r>
            <a:endParaRPr sz="1100">
              <a:solidFill>
                <a:schemeClr val="dk2"/>
              </a:solidFill>
              <a:latin typeface="Lato"/>
              <a:ea typeface="Lato"/>
              <a:cs typeface="Lato"/>
              <a:sym typeface="Lato"/>
            </a:endParaRPr>
          </a:p>
        </p:txBody>
      </p:sp>
      <p:sp>
        <p:nvSpPr>
          <p:cNvPr id="243" name="Google Shape;243;p26"/>
          <p:cNvSpPr txBox="1"/>
          <p:nvPr/>
        </p:nvSpPr>
        <p:spPr>
          <a:xfrm>
            <a:off x="5969550" y="0"/>
            <a:ext cx="18768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Ground Truth is Unmasked T frame</a:t>
            </a:r>
            <a:endParaRPr sz="1300">
              <a:solidFill>
                <a:schemeClr val="dk2"/>
              </a:solidFill>
              <a:latin typeface="Lato"/>
              <a:ea typeface="Lato"/>
              <a:cs typeface="Lato"/>
              <a:sym typeface="Lato"/>
            </a:endParaRPr>
          </a:p>
        </p:txBody>
      </p:sp>
      <p:sp>
        <p:nvSpPr>
          <p:cNvPr id="244" name="Google Shape;244;p26"/>
          <p:cNvSpPr txBox="1"/>
          <p:nvPr/>
        </p:nvSpPr>
        <p:spPr>
          <a:xfrm>
            <a:off x="6873225" y="943275"/>
            <a:ext cx="1241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individual frames</a:t>
            </a:r>
            <a:endParaRPr sz="1300">
              <a:solidFill>
                <a:schemeClr val="dk2"/>
              </a:solidFill>
              <a:latin typeface="Lato"/>
              <a:ea typeface="Lato"/>
              <a:cs typeface="Lato"/>
              <a:sym typeface="Lato"/>
            </a:endParaRPr>
          </a:p>
        </p:txBody>
      </p:sp>
      <p:sp>
        <p:nvSpPr>
          <p:cNvPr id="245" name="Google Shape;245;p26"/>
          <p:cNvSpPr txBox="1"/>
          <p:nvPr/>
        </p:nvSpPr>
        <p:spPr>
          <a:xfrm>
            <a:off x="47250" y="2880550"/>
            <a:ext cx="124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Lato"/>
                <a:ea typeface="Lato"/>
                <a:cs typeface="Lato"/>
                <a:sym typeface="Lato"/>
              </a:rPr>
              <a:t>T frame of a video of an ID { a 3D volume or seq } few in between f</a:t>
            </a:r>
            <a:r>
              <a:rPr b="1" lang="en-GB" sz="1100">
                <a:solidFill>
                  <a:schemeClr val="dk2"/>
                </a:solidFill>
                <a:latin typeface="Lato"/>
                <a:ea typeface="Lato"/>
                <a:cs typeface="Lato"/>
                <a:sym typeface="Lato"/>
              </a:rPr>
              <a:t>rame will masked in random portion</a:t>
            </a:r>
            <a:endParaRPr b="1" sz="11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560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Triplet Loss</a:t>
            </a:r>
            <a:endParaRPr/>
          </a:p>
        </p:txBody>
      </p:sp>
      <p:sp>
        <p:nvSpPr>
          <p:cNvPr id="251" name="Google Shape;251;p27"/>
          <p:cNvSpPr txBox="1"/>
          <p:nvPr>
            <p:ph idx="1" type="body"/>
          </p:nvPr>
        </p:nvSpPr>
        <p:spPr>
          <a:xfrm>
            <a:off x="560650" y="1853850"/>
            <a:ext cx="4257300" cy="1893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1500"/>
              <a:t>The triplet loss function compares a baseline input to positive input and a negative input in machine learning algorithms. The distance between the baseline input and the positive input is reduced to a minimum, while the distance between the baseline input and the negative input is increased.</a:t>
            </a:r>
            <a:endParaRPr sz="1500"/>
          </a:p>
          <a:p>
            <a:pPr indent="0" lvl="0" marL="0" rtl="0" algn="l">
              <a:spcBef>
                <a:spcPts val="1200"/>
              </a:spcBef>
              <a:spcAft>
                <a:spcPts val="1200"/>
              </a:spcAft>
              <a:buNone/>
            </a:pPr>
            <a:r>
              <a:t/>
            </a:r>
            <a:endParaRPr sz="1500"/>
          </a:p>
        </p:txBody>
      </p:sp>
      <p:pic>
        <p:nvPicPr>
          <p:cNvPr id="252" name="Google Shape;252;p27"/>
          <p:cNvPicPr preferRelativeResize="0"/>
          <p:nvPr/>
        </p:nvPicPr>
        <p:blipFill>
          <a:blip r:embed="rId3">
            <a:alphaModFix/>
          </a:blip>
          <a:stretch>
            <a:fillRect/>
          </a:stretch>
        </p:blipFill>
        <p:spPr>
          <a:xfrm>
            <a:off x="4724725" y="574325"/>
            <a:ext cx="4257298" cy="3173126"/>
          </a:xfrm>
          <a:prstGeom prst="rect">
            <a:avLst/>
          </a:prstGeom>
          <a:noFill/>
          <a:ln>
            <a:noFill/>
          </a:ln>
        </p:spPr>
      </p:pic>
      <p:pic>
        <p:nvPicPr>
          <p:cNvPr id="253" name="Google Shape;253;p27"/>
          <p:cNvPicPr preferRelativeResize="0"/>
          <p:nvPr/>
        </p:nvPicPr>
        <p:blipFill>
          <a:blip r:embed="rId4">
            <a:alphaModFix/>
          </a:blip>
          <a:stretch>
            <a:fillRect/>
          </a:stretch>
        </p:blipFill>
        <p:spPr>
          <a:xfrm>
            <a:off x="0" y="3747450"/>
            <a:ext cx="8886825" cy="140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560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 - Entropy Loss</a:t>
            </a:r>
            <a:endParaRPr/>
          </a:p>
        </p:txBody>
      </p:sp>
      <p:sp>
        <p:nvSpPr>
          <p:cNvPr id="259" name="Google Shape;259;p28"/>
          <p:cNvSpPr txBox="1"/>
          <p:nvPr>
            <p:ph idx="1" type="body"/>
          </p:nvPr>
        </p:nvSpPr>
        <p:spPr>
          <a:xfrm>
            <a:off x="560650" y="1853850"/>
            <a:ext cx="4257300" cy="254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Cross-entropy loss also known as log loss is a metric used in machine learning to measure the performance of a classification model. Its value ranges from 0 to 1 with lower being better. An ideal value would be 0. The goal of an optimizer tasked with training a classification model with cross-entropy loss would be to get the model as close to 0 as possible</a:t>
            </a:r>
            <a:endParaRPr sz="1500"/>
          </a:p>
        </p:txBody>
      </p:sp>
      <p:pic>
        <p:nvPicPr>
          <p:cNvPr id="260" name="Google Shape;260;p28"/>
          <p:cNvPicPr preferRelativeResize="0"/>
          <p:nvPr/>
        </p:nvPicPr>
        <p:blipFill>
          <a:blip r:embed="rId3">
            <a:alphaModFix/>
          </a:blip>
          <a:stretch>
            <a:fillRect/>
          </a:stretch>
        </p:blipFill>
        <p:spPr>
          <a:xfrm>
            <a:off x="4864198" y="1606600"/>
            <a:ext cx="3952150" cy="23977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p:nvPr/>
        </p:nvSpPr>
        <p:spPr>
          <a:xfrm>
            <a:off x="281034" y="991600"/>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66" name="Google Shape;266;p29"/>
          <p:cNvSpPr/>
          <p:nvPr/>
        </p:nvSpPr>
        <p:spPr>
          <a:xfrm>
            <a:off x="381602" y="1118068"/>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67" name="Google Shape;267;p29"/>
          <p:cNvSpPr/>
          <p:nvPr/>
        </p:nvSpPr>
        <p:spPr>
          <a:xfrm>
            <a:off x="482170" y="1244536"/>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68" name="Google Shape;268;p29"/>
          <p:cNvSpPr/>
          <p:nvPr/>
        </p:nvSpPr>
        <p:spPr>
          <a:xfrm>
            <a:off x="582739" y="1371004"/>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69" name="Google Shape;269;p29"/>
          <p:cNvSpPr/>
          <p:nvPr/>
        </p:nvSpPr>
        <p:spPr>
          <a:xfrm>
            <a:off x="683307" y="1497472"/>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70" name="Google Shape;270;p29"/>
          <p:cNvSpPr/>
          <p:nvPr/>
        </p:nvSpPr>
        <p:spPr>
          <a:xfrm>
            <a:off x="783875" y="1623940"/>
            <a:ext cx="4203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271" name="Google Shape;271;p29"/>
          <p:cNvSpPr/>
          <p:nvPr/>
        </p:nvSpPr>
        <p:spPr>
          <a:xfrm>
            <a:off x="848725" y="1750400"/>
            <a:ext cx="600000" cy="5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latin typeface="Lato"/>
                <a:ea typeface="Lato"/>
                <a:cs typeface="Lato"/>
                <a:sym typeface="Lato"/>
              </a:rPr>
              <a:t>Randomly</a:t>
            </a:r>
            <a:r>
              <a:rPr lang="en-GB" sz="600">
                <a:latin typeface="Lato"/>
                <a:ea typeface="Lato"/>
                <a:cs typeface="Lato"/>
                <a:sym typeface="Lato"/>
              </a:rPr>
              <a:t>Masked Frame</a:t>
            </a:r>
            <a:endParaRPr sz="600">
              <a:latin typeface="Lato"/>
              <a:ea typeface="Lato"/>
              <a:cs typeface="Lato"/>
              <a:sym typeface="Lato"/>
            </a:endParaRPr>
          </a:p>
        </p:txBody>
      </p:sp>
      <p:pic>
        <p:nvPicPr>
          <p:cNvPr id="272" name="Google Shape;272;p29"/>
          <p:cNvPicPr preferRelativeResize="0"/>
          <p:nvPr/>
        </p:nvPicPr>
        <p:blipFill>
          <a:blip r:embed="rId3">
            <a:alphaModFix/>
          </a:blip>
          <a:stretch>
            <a:fillRect/>
          </a:stretch>
        </p:blipFill>
        <p:spPr>
          <a:xfrm>
            <a:off x="1737800" y="900100"/>
            <a:ext cx="943500" cy="1356300"/>
          </a:xfrm>
          <a:prstGeom prst="rect">
            <a:avLst/>
          </a:prstGeom>
          <a:noFill/>
          <a:ln>
            <a:noFill/>
          </a:ln>
        </p:spPr>
      </p:pic>
      <p:sp>
        <p:nvSpPr>
          <p:cNvPr id="273" name="Google Shape;273;p29"/>
          <p:cNvSpPr txBox="1"/>
          <p:nvPr/>
        </p:nvSpPr>
        <p:spPr>
          <a:xfrm>
            <a:off x="2611013" y="2217100"/>
            <a:ext cx="696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Image</a:t>
            </a:r>
            <a:endParaRPr sz="1300">
              <a:solidFill>
                <a:schemeClr val="accent1"/>
              </a:solidFill>
              <a:latin typeface="Lato"/>
              <a:ea typeface="Lato"/>
              <a:cs typeface="Lato"/>
              <a:sym typeface="Lato"/>
            </a:endParaRPr>
          </a:p>
        </p:txBody>
      </p:sp>
      <p:sp>
        <p:nvSpPr>
          <p:cNvPr id="274" name="Google Shape;274;p29"/>
          <p:cNvSpPr/>
          <p:nvPr/>
        </p:nvSpPr>
        <p:spPr>
          <a:xfrm>
            <a:off x="3317475" y="1099650"/>
            <a:ext cx="1185900" cy="58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Encoder</a:t>
            </a:r>
            <a:endParaRPr>
              <a:latin typeface="Lato"/>
              <a:ea typeface="Lato"/>
              <a:cs typeface="Lato"/>
              <a:sym typeface="Lato"/>
            </a:endParaRPr>
          </a:p>
        </p:txBody>
      </p:sp>
      <p:cxnSp>
        <p:nvCxnSpPr>
          <p:cNvPr id="275" name="Google Shape;275;p29"/>
          <p:cNvCxnSpPr>
            <a:stCxn id="274" idx="3"/>
          </p:cNvCxnSpPr>
          <p:nvPr/>
        </p:nvCxnSpPr>
        <p:spPr>
          <a:xfrm>
            <a:off x="4503375" y="1392150"/>
            <a:ext cx="758700" cy="4500"/>
          </a:xfrm>
          <a:prstGeom prst="straightConnector1">
            <a:avLst/>
          </a:prstGeom>
          <a:noFill/>
          <a:ln cap="flat" cmpd="sng" w="9525">
            <a:solidFill>
              <a:schemeClr val="dk2"/>
            </a:solidFill>
            <a:prstDash val="solid"/>
            <a:round/>
            <a:headEnd len="med" w="med" type="none"/>
            <a:tailEnd len="med" w="med" type="triangle"/>
          </a:ln>
        </p:spPr>
      </p:cxnSp>
      <p:pic>
        <p:nvPicPr>
          <p:cNvPr id="276" name="Google Shape;276;p29"/>
          <p:cNvPicPr preferRelativeResize="0"/>
          <p:nvPr/>
        </p:nvPicPr>
        <p:blipFill>
          <a:blip r:embed="rId4">
            <a:alphaModFix/>
          </a:blip>
          <a:stretch>
            <a:fillRect/>
          </a:stretch>
        </p:blipFill>
        <p:spPr>
          <a:xfrm>
            <a:off x="6705279" y="2256400"/>
            <a:ext cx="1547095" cy="1465464"/>
          </a:xfrm>
          <a:prstGeom prst="rect">
            <a:avLst/>
          </a:prstGeom>
          <a:noFill/>
          <a:ln>
            <a:noFill/>
          </a:ln>
        </p:spPr>
      </p:pic>
      <p:sp>
        <p:nvSpPr>
          <p:cNvPr id="277" name="Google Shape;277;p29"/>
          <p:cNvSpPr txBox="1"/>
          <p:nvPr/>
        </p:nvSpPr>
        <p:spPr>
          <a:xfrm>
            <a:off x="7221889" y="3661403"/>
            <a:ext cx="11877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Stacks of Embeddings</a:t>
            </a:r>
            <a:endParaRPr sz="1300">
              <a:solidFill>
                <a:schemeClr val="accent1"/>
              </a:solidFill>
              <a:latin typeface="Lato"/>
              <a:ea typeface="Lato"/>
              <a:cs typeface="Lato"/>
              <a:sym typeface="Lato"/>
            </a:endParaRPr>
          </a:p>
        </p:txBody>
      </p:sp>
      <p:pic>
        <p:nvPicPr>
          <p:cNvPr id="278" name="Google Shape;278;p29"/>
          <p:cNvPicPr preferRelativeResize="0"/>
          <p:nvPr/>
        </p:nvPicPr>
        <p:blipFill>
          <a:blip r:embed="rId5">
            <a:alphaModFix/>
          </a:blip>
          <a:stretch>
            <a:fillRect/>
          </a:stretch>
        </p:blipFill>
        <p:spPr>
          <a:xfrm>
            <a:off x="5456859" y="935000"/>
            <a:ext cx="696900" cy="696900"/>
          </a:xfrm>
          <a:prstGeom prst="rect">
            <a:avLst/>
          </a:prstGeom>
          <a:noFill/>
          <a:ln>
            <a:noFill/>
          </a:ln>
        </p:spPr>
      </p:pic>
      <p:sp>
        <p:nvSpPr>
          <p:cNvPr id="279" name="Google Shape;279;p29"/>
          <p:cNvSpPr txBox="1"/>
          <p:nvPr/>
        </p:nvSpPr>
        <p:spPr>
          <a:xfrm>
            <a:off x="5348713" y="1750400"/>
            <a:ext cx="118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Embedding</a:t>
            </a:r>
            <a:endParaRPr sz="1300">
              <a:solidFill>
                <a:schemeClr val="accent1"/>
              </a:solidFill>
              <a:latin typeface="Lato"/>
              <a:ea typeface="Lato"/>
              <a:cs typeface="Lato"/>
              <a:sym typeface="Lato"/>
            </a:endParaRPr>
          </a:p>
        </p:txBody>
      </p:sp>
      <p:cxnSp>
        <p:nvCxnSpPr>
          <p:cNvPr id="280" name="Google Shape;280;p29"/>
          <p:cNvCxnSpPr/>
          <p:nvPr/>
        </p:nvCxnSpPr>
        <p:spPr>
          <a:xfrm>
            <a:off x="1200913" y="1386979"/>
            <a:ext cx="396000" cy="72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29"/>
          <p:cNvCxnSpPr/>
          <p:nvPr/>
        </p:nvCxnSpPr>
        <p:spPr>
          <a:xfrm>
            <a:off x="2786837" y="1472400"/>
            <a:ext cx="5211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29"/>
          <p:cNvCxnSpPr/>
          <p:nvPr/>
        </p:nvCxnSpPr>
        <p:spPr>
          <a:xfrm rot="10800000">
            <a:off x="176275" y="1701850"/>
            <a:ext cx="397200" cy="6003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29"/>
          <p:cNvSpPr txBox="1"/>
          <p:nvPr/>
        </p:nvSpPr>
        <p:spPr>
          <a:xfrm>
            <a:off x="513188" y="2878263"/>
            <a:ext cx="1499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38761D"/>
                </a:solidFill>
                <a:latin typeface="Lato"/>
                <a:ea typeface="Lato"/>
                <a:cs typeface="Lato"/>
                <a:sym typeface="Lato"/>
              </a:rPr>
              <a:t>[50,50,1,64,64] </a:t>
            </a:r>
            <a:endParaRPr sz="1300">
              <a:solidFill>
                <a:srgbClr val="38761D"/>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each tensor batch is represented </a:t>
            </a:r>
            <a:endParaRPr sz="1300">
              <a:solidFill>
                <a:schemeClr val="accent1"/>
              </a:solidFill>
              <a:latin typeface="Lato"/>
              <a:ea typeface="Lato"/>
              <a:cs typeface="Lato"/>
              <a:sym typeface="Lato"/>
            </a:endParaRPr>
          </a:p>
        </p:txBody>
      </p:sp>
      <p:pic>
        <p:nvPicPr>
          <p:cNvPr id="284" name="Google Shape;284;p29"/>
          <p:cNvPicPr preferRelativeResize="0"/>
          <p:nvPr/>
        </p:nvPicPr>
        <p:blipFill>
          <a:blip r:embed="rId6">
            <a:alphaModFix/>
          </a:blip>
          <a:stretch>
            <a:fillRect/>
          </a:stretch>
        </p:blipFill>
        <p:spPr>
          <a:xfrm>
            <a:off x="1923088" y="2878275"/>
            <a:ext cx="2168066" cy="971550"/>
          </a:xfrm>
          <a:prstGeom prst="rect">
            <a:avLst/>
          </a:prstGeom>
          <a:noFill/>
          <a:ln>
            <a:noFill/>
          </a:ln>
        </p:spPr>
      </p:pic>
      <p:sp>
        <p:nvSpPr>
          <p:cNvPr id="285" name="Google Shape;285;p29"/>
          <p:cNvSpPr txBox="1"/>
          <p:nvPr/>
        </p:nvSpPr>
        <p:spPr>
          <a:xfrm>
            <a:off x="3120200" y="3849825"/>
            <a:ext cx="129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Triplet Loss</a:t>
            </a:r>
            <a:endParaRPr sz="1300">
              <a:solidFill>
                <a:schemeClr val="accent1"/>
              </a:solidFill>
              <a:latin typeface="Lato"/>
              <a:ea typeface="Lato"/>
              <a:cs typeface="Lato"/>
              <a:sym typeface="Lato"/>
            </a:endParaRPr>
          </a:p>
        </p:txBody>
      </p:sp>
      <p:cxnSp>
        <p:nvCxnSpPr>
          <p:cNvPr id="286" name="Google Shape;286;p29"/>
          <p:cNvCxnSpPr/>
          <p:nvPr/>
        </p:nvCxnSpPr>
        <p:spPr>
          <a:xfrm>
            <a:off x="4464013" y="3275725"/>
            <a:ext cx="0" cy="2736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29"/>
          <p:cNvCxnSpPr/>
          <p:nvPr/>
        </p:nvCxnSpPr>
        <p:spPr>
          <a:xfrm>
            <a:off x="4322838" y="3416900"/>
            <a:ext cx="282300" cy="0"/>
          </a:xfrm>
          <a:prstGeom prst="straightConnector1">
            <a:avLst/>
          </a:prstGeom>
          <a:noFill/>
          <a:ln cap="flat" cmpd="sng" w="9525">
            <a:solidFill>
              <a:schemeClr val="dk2"/>
            </a:solidFill>
            <a:prstDash val="solid"/>
            <a:round/>
            <a:headEnd len="med" w="med" type="none"/>
            <a:tailEnd len="med" w="med" type="none"/>
          </a:ln>
        </p:spPr>
      </p:cxnSp>
      <p:sp>
        <p:nvSpPr>
          <p:cNvPr id="288" name="Google Shape;288;p29"/>
          <p:cNvSpPr txBox="1"/>
          <p:nvPr/>
        </p:nvSpPr>
        <p:spPr>
          <a:xfrm>
            <a:off x="5081104" y="3661395"/>
            <a:ext cx="1448400" cy="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Cross Entropy</a:t>
            </a:r>
            <a:r>
              <a:rPr lang="en-GB" sz="1300">
                <a:solidFill>
                  <a:schemeClr val="accent1"/>
                </a:solidFill>
                <a:latin typeface="Lato"/>
                <a:ea typeface="Lato"/>
                <a:cs typeface="Lato"/>
                <a:sym typeface="Lato"/>
              </a:rPr>
              <a:t> Loss</a:t>
            </a:r>
            <a:endParaRPr sz="1300">
              <a:solidFill>
                <a:schemeClr val="accent1"/>
              </a:solidFill>
              <a:latin typeface="Lato"/>
              <a:ea typeface="Lato"/>
              <a:cs typeface="Lato"/>
              <a:sym typeface="Lato"/>
            </a:endParaRPr>
          </a:p>
        </p:txBody>
      </p:sp>
      <p:pic>
        <p:nvPicPr>
          <p:cNvPr id="289" name="Google Shape;289;p29"/>
          <p:cNvPicPr preferRelativeResize="0"/>
          <p:nvPr/>
        </p:nvPicPr>
        <p:blipFill>
          <a:blip r:embed="rId7">
            <a:alphaModFix/>
          </a:blip>
          <a:stretch>
            <a:fillRect/>
          </a:stretch>
        </p:blipFill>
        <p:spPr>
          <a:xfrm>
            <a:off x="4713637" y="3096108"/>
            <a:ext cx="1883150" cy="535899"/>
          </a:xfrm>
          <a:prstGeom prst="rect">
            <a:avLst/>
          </a:prstGeom>
          <a:noFill/>
          <a:ln>
            <a:noFill/>
          </a:ln>
        </p:spPr>
      </p:pic>
      <p:cxnSp>
        <p:nvCxnSpPr>
          <p:cNvPr id="290" name="Google Shape;290;p29"/>
          <p:cNvCxnSpPr/>
          <p:nvPr/>
        </p:nvCxnSpPr>
        <p:spPr>
          <a:xfrm rot="5400000">
            <a:off x="3876300" y="2035200"/>
            <a:ext cx="1633200" cy="498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91" name="Google Shape;291;p29"/>
          <p:cNvSpPr txBox="1"/>
          <p:nvPr/>
        </p:nvSpPr>
        <p:spPr>
          <a:xfrm>
            <a:off x="1862450" y="243500"/>
            <a:ext cx="508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45818E"/>
                </a:solidFill>
                <a:latin typeface="Lato"/>
                <a:ea typeface="Lato"/>
                <a:cs typeface="Lato"/>
                <a:sym typeface="Lato"/>
              </a:rPr>
              <a:t>GaitBERT ( Gait Recognition by Predicting Masked Frames      Encoder Path)</a:t>
            </a:r>
            <a:endParaRPr>
              <a:solidFill>
                <a:srgbClr val="45818E"/>
              </a:solidFill>
              <a:latin typeface="Lato"/>
              <a:ea typeface="Lato"/>
              <a:cs typeface="Lato"/>
              <a:sym typeface="Lato"/>
            </a:endParaRPr>
          </a:p>
        </p:txBody>
      </p:sp>
      <p:sp>
        <p:nvSpPr>
          <p:cNvPr id="292" name="Google Shape;292;p29"/>
          <p:cNvSpPr txBox="1"/>
          <p:nvPr/>
        </p:nvSpPr>
        <p:spPr>
          <a:xfrm>
            <a:off x="4036350" y="4314525"/>
            <a:ext cx="14205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Combined Loss</a:t>
            </a:r>
            <a:endParaRPr sz="1300">
              <a:solidFill>
                <a:schemeClr val="accent1"/>
              </a:solidFill>
              <a:latin typeface="Lato"/>
              <a:ea typeface="Lato"/>
              <a:cs typeface="Lato"/>
              <a:sym typeface="Lato"/>
            </a:endParaRPr>
          </a:p>
        </p:txBody>
      </p:sp>
      <p:cxnSp>
        <p:nvCxnSpPr>
          <p:cNvPr id="293" name="Google Shape;293;p29"/>
          <p:cNvCxnSpPr/>
          <p:nvPr/>
        </p:nvCxnSpPr>
        <p:spPr>
          <a:xfrm>
            <a:off x="4355650" y="4002375"/>
            <a:ext cx="7800" cy="2754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29"/>
          <p:cNvCxnSpPr/>
          <p:nvPr/>
        </p:nvCxnSpPr>
        <p:spPr>
          <a:xfrm>
            <a:off x="4552150" y="4002375"/>
            <a:ext cx="7800" cy="27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0"/>
          <p:cNvPicPr preferRelativeResize="0"/>
          <p:nvPr/>
        </p:nvPicPr>
        <p:blipFill>
          <a:blip r:embed="rId3">
            <a:alphaModFix/>
          </a:blip>
          <a:stretch>
            <a:fillRect/>
          </a:stretch>
        </p:blipFill>
        <p:spPr>
          <a:xfrm>
            <a:off x="6915075" y="1056125"/>
            <a:ext cx="943500" cy="1356300"/>
          </a:xfrm>
          <a:prstGeom prst="rect">
            <a:avLst/>
          </a:prstGeom>
          <a:noFill/>
          <a:ln>
            <a:noFill/>
          </a:ln>
        </p:spPr>
      </p:pic>
      <p:sp>
        <p:nvSpPr>
          <p:cNvPr id="300" name="Google Shape;300;p30"/>
          <p:cNvSpPr txBox="1"/>
          <p:nvPr/>
        </p:nvSpPr>
        <p:spPr>
          <a:xfrm>
            <a:off x="2150649" y="2135300"/>
            <a:ext cx="13377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Embedding of a frame</a:t>
            </a:r>
            <a:endParaRPr sz="1300">
              <a:solidFill>
                <a:schemeClr val="accent1"/>
              </a:solidFill>
              <a:latin typeface="Lato"/>
              <a:ea typeface="Lato"/>
              <a:cs typeface="Lato"/>
              <a:sym typeface="Lato"/>
            </a:endParaRPr>
          </a:p>
        </p:txBody>
      </p:sp>
      <p:sp>
        <p:nvSpPr>
          <p:cNvPr id="301" name="Google Shape;301;p30"/>
          <p:cNvSpPr/>
          <p:nvPr/>
        </p:nvSpPr>
        <p:spPr>
          <a:xfrm>
            <a:off x="3417625" y="1104025"/>
            <a:ext cx="1185900" cy="58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Decoder</a:t>
            </a:r>
            <a:endParaRPr>
              <a:latin typeface="Lato"/>
              <a:ea typeface="Lato"/>
              <a:cs typeface="Lato"/>
              <a:sym typeface="Lato"/>
            </a:endParaRPr>
          </a:p>
        </p:txBody>
      </p:sp>
      <p:cxnSp>
        <p:nvCxnSpPr>
          <p:cNvPr id="302" name="Google Shape;302;p30"/>
          <p:cNvCxnSpPr>
            <a:stCxn id="301" idx="3"/>
          </p:cNvCxnSpPr>
          <p:nvPr/>
        </p:nvCxnSpPr>
        <p:spPr>
          <a:xfrm>
            <a:off x="4603525" y="1396525"/>
            <a:ext cx="758700" cy="4500"/>
          </a:xfrm>
          <a:prstGeom prst="straightConnector1">
            <a:avLst/>
          </a:prstGeom>
          <a:noFill/>
          <a:ln cap="flat" cmpd="sng" w="9525">
            <a:solidFill>
              <a:schemeClr val="dk2"/>
            </a:solidFill>
            <a:prstDash val="solid"/>
            <a:round/>
            <a:headEnd len="med" w="med" type="none"/>
            <a:tailEnd len="med" w="med" type="triangle"/>
          </a:ln>
        </p:spPr>
      </p:cxnSp>
      <p:pic>
        <p:nvPicPr>
          <p:cNvPr id="303" name="Google Shape;303;p30"/>
          <p:cNvPicPr preferRelativeResize="0"/>
          <p:nvPr/>
        </p:nvPicPr>
        <p:blipFill>
          <a:blip r:embed="rId4">
            <a:alphaModFix/>
          </a:blip>
          <a:stretch>
            <a:fillRect/>
          </a:stretch>
        </p:blipFill>
        <p:spPr>
          <a:xfrm>
            <a:off x="2150659" y="1264700"/>
            <a:ext cx="696900" cy="696900"/>
          </a:xfrm>
          <a:prstGeom prst="rect">
            <a:avLst/>
          </a:prstGeom>
          <a:noFill/>
          <a:ln>
            <a:noFill/>
          </a:ln>
        </p:spPr>
      </p:pic>
      <p:cxnSp>
        <p:nvCxnSpPr>
          <p:cNvPr id="304" name="Google Shape;304;p30"/>
          <p:cNvCxnSpPr/>
          <p:nvPr/>
        </p:nvCxnSpPr>
        <p:spPr>
          <a:xfrm>
            <a:off x="1580587" y="1551125"/>
            <a:ext cx="521100" cy="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30"/>
          <p:cNvSpPr txBox="1"/>
          <p:nvPr/>
        </p:nvSpPr>
        <p:spPr>
          <a:xfrm>
            <a:off x="905888" y="2931738"/>
            <a:ext cx="1499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38761D"/>
                </a:solidFill>
                <a:latin typeface="Lato"/>
                <a:ea typeface="Lato"/>
                <a:cs typeface="Lato"/>
                <a:sym typeface="Lato"/>
              </a:rPr>
              <a:t>[50,50,1,64,64] </a:t>
            </a:r>
            <a:endParaRPr sz="1300">
              <a:solidFill>
                <a:srgbClr val="38761D"/>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each tensor batch is represented </a:t>
            </a:r>
            <a:endParaRPr sz="1300">
              <a:solidFill>
                <a:schemeClr val="accent1"/>
              </a:solidFill>
              <a:latin typeface="Lato"/>
              <a:ea typeface="Lato"/>
              <a:cs typeface="Lato"/>
              <a:sym typeface="Lato"/>
            </a:endParaRPr>
          </a:p>
        </p:txBody>
      </p:sp>
      <p:sp>
        <p:nvSpPr>
          <p:cNvPr id="306" name="Google Shape;306;p30"/>
          <p:cNvSpPr txBox="1"/>
          <p:nvPr/>
        </p:nvSpPr>
        <p:spPr>
          <a:xfrm>
            <a:off x="1830950" y="38825"/>
            <a:ext cx="5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5818E"/>
                </a:solidFill>
                <a:latin typeface="Lato"/>
                <a:ea typeface="Lato"/>
                <a:cs typeface="Lato"/>
                <a:sym typeface="Lato"/>
              </a:rPr>
              <a:t>GaitBert ( Decoder Path )</a:t>
            </a:r>
            <a:endParaRPr>
              <a:solidFill>
                <a:srgbClr val="45818E"/>
              </a:solidFill>
              <a:latin typeface="Lato"/>
              <a:ea typeface="Lato"/>
              <a:cs typeface="Lato"/>
              <a:sym typeface="Lato"/>
            </a:endParaRPr>
          </a:p>
        </p:txBody>
      </p:sp>
      <p:pic>
        <p:nvPicPr>
          <p:cNvPr id="307" name="Google Shape;307;p30"/>
          <p:cNvPicPr preferRelativeResize="0"/>
          <p:nvPr/>
        </p:nvPicPr>
        <p:blipFill>
          <a:blip r:embed="rId5">
            <a:alphaModFix/>
          </a:blip>
          <a:stretch>
            <a:fillRect/>
          </a:stretch>
        </p:blipFill>
        <p:spPr>
          <a:xfrm>
            <a:off x="33479" y="935000"/>
            <a:ext cx="1547095" cy="1465464"/>
          </a:xfrm>
          <a:prstGeom prst="rect">
            <a:avLst/>
          </a:prstGeom>
          <a:noFill/>
          <a:ln>
            <a:noFill/>
          </a:ln>
        </p:spPr>
      </p:pic>
      <p:sp>
        <p:nvSpPr>
          <p:cNvPr id="308" name="Google Shape;308;p30"/>
          <p:cNvSpPr txBox="1"/>
          <p:nvPr/>
        </p:nvSpPr>
        <p:spPr>
          <a:xfrm>
            <a:off x="550089" y="2340003"/>
            <a:ext cx="11877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Stacks of Embeddings</a:t>
            </a:r>
            <a:endParaRPr sz="1300">
              <a:solidFill>
                <a:schemeClr val="accent1"/>
              </a:solidFill>
              <a:latin typeface="Lato"/>
              <a:ea typeface="Lato"/>
              <a:cs typeface="Lato"/>
              <a:sym typeface="Lato"/>
            </a:endParaRPr>
          </a:p>
        </p:txBody>
      </p:sp>
      <p:cxnSp>
        <p:nvCxnSpPr>
          <p:cNvPr id="309" name="Google Shape;309;p30"/>
          <p:cNvCxnSpPr/>
          <p:nvPr/>
        </p:nvCxnSpPr>
        <p:spPr>
          <a:xfrm>
            <a:off x="2890162" y="1396525"/>
            <a:ext cx="521100" cy="0"/>
          </a:xfrm>
          <a:prstGeom prst="straightConnector1">
            <a:avLst/>
          </a:prstGeom>
          <a:noFill/>
          <a:ln cap="flat" cmpd="sng" w="9525">
            <a:solidFill>
              <a:schemeClr val="dk2"/>
            </a:solidFill>
            <a:prstDash val="solid"/>
            <a:round/>
            <a:headEnd len="med" w="med" type="none"/>
            <a:tailEnd len="med" w="med" type="triangle"/>
          </a:ln>
        </p:spPr>
      </p:cxnSp>
      <p:pic>
        <p:nvPicPr>
          <p:cNvPr id="310" name="Google Shape;310;p30"/>
          <p:cNvPicPr preferRelativeResize="0"/>
          <p:nvPr/>
        </p:nvPicPr>
        <p:blipFill>
          <a:blip r:embed="rId6">
            <a:alphaModFix/>
          </a:blip>
          <a:stretch>
            <a:fillRect/>
          </a:stretch>
        </p:blipFill>
        <p:spPr>
          <a:xfrm>
            <a:off x="3124100" y="3305452"/>
            <a:ext cx="2419361" cy="696900"/>
          </a:xfrm>
          <a:prstGeom prst="rect">
            <a:avLst/>
          </a:prstGeom>
          <a:noFill/>
          <a:ln>
            <a:noFill/>
          </a:ln>
        </p:spPr>
      </p:pic>
      <p:pic>
        <p:nvPicPr>
          <p:cNvPr id="311" name="Google Shape;311;p30"/>
          <p:cNvPicPr preferRelativeResize="0"/>
          <p:nvPr/>
        </p:nvPicPr>
        <p:blipFill>
          <a:blip r:embed="rId3">
            <a:alphaModFix/>
          </a:blip>
          <a:stretch>
            <a:fillRect/>
          </a:stretch>
        </p:blipFill>
        <p:spPr>
          <a:xfrm>
            <a:off x="5889550" y="1056125"/>
            <a:ext cx="943500" cy="1356300"/>
          </a:xfrm>
          <a:prstGeom prst="rect">
            <a:avLst/>
          </a:prstGeom>
          <a:noFill/>
          <a:ln>
            <a:noFill/>
          </a:ln>
        </p:spPr>
      </p:pic>
      <p:sp>
        <p:nvSpPr>
          <p:cNvPr id="312" name="Google Shape;312;p30"/>
          <p:cNvSpPr txBox="1"/>
          <p:nvPr/>
        </p:nvSpPr>
        <p:spPr>
          <a:xfrm>
            <a:off x="5494675" y="612350"/>
            <a:ext cx="262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Reconstructed</a:t>
            </a:r>
            <a:endParaRPr sz="1300">
              <a:solidFill>
                <a:schemeClr val="accent1"/>
              </a:solidFill>
              <a:latin typeface="Lato"/>
              <a:ea typeface="Lato"/>
              <a:cs typeface="Lato"/>
              <a:sym typeface="Lato"/>
            </a:endParaRPr>
          </a:p>
        </p:txBody>
      </p:sp>
      <p:sp>
        <p:nvSpPr>
          <p:cNvPr id="313" name="Google Shape;313;p30"/>
          <p:cNvSpPr txBox="1"/>
          <p:nvPr/>
        </p:nvSpPr>
        <p:spPr>
          <a:xfrm>
            <a:off x="7171975" y="658775"/>
            <a:ext cx="11877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Ground Truth</a:t>
            </a:r>
            <a:endParaRPr sz="1300">
              <a:solidFill>
                <a:schemeClr val="accent1"/>
              </a:solidFill>
              <a:latin typeface="Lato"/>
              <a:ea typeface="Lato"/>
              <a:cs typeface="Lato"/>
              <a:sym typeface="Lato"/>
            </a:endParaRPr>
          </a:p>
        </p:txBody>
      </p:sp>
      <p:cxnSp>
        <p:nvCxnSpPr>
          <p:cNvPr id="314" name="Google Shape;314;p30"/>
          <p:cNvCxnSpPr/>
          <p:nvPr/>
        </p:nvCxnSpPr>
        <p:spPr>
          <a:xfrm flipH="1">
            <a:off x="6676100" y="2622650"/>
            <a:ext cx="7800" cy="9447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30"/>
          <p:cNvCxnSpPr/>
          <p:nvPr/>
        </p:nvCxnSpPr>
        <p:spPr>
          <a:xfrm rot="10800000">
            <a:off x="5700000" y="3693150"/>
            <a:ext cx="732000" cy="2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730725" y="1318650"/>
            <a:ext cx="79299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Reconstruction of Video and MSE Loss for the Whole Network</a:t>
            </a:r>
            <a:endParaRPr b="0"/>
          </a:p>
        </p:txBody>
      </p:sp>
      <p:pic>
        <p:nvPicPr>
          <p:cNvPr id="321" name="Google Shape;321;p31"/>
          <p:cNvPicPr preferRelativeResize="0"/>
          <p:nvPr/>
        </p:nvPicPr>
        <p:blipFill>
          <a:blip r:embed="rId3">
            <a:alphaModFix/>
          </a:blip>
          <a:stretch>
            <a:fillRect/>
          </a:stretch>
        </p:blipFill>
        <p:spPr>
          <a:xfrm>
            <a:off x="0" y="2682321"/>
            <a:ext cx="4970475" cy="1613929"/>
          </a:xfrm>
          <a:prstGeom prst="rect">
            <a:avLst/>
          </a:prstGeom>
          <a:noFill/>
          <a:ln>
            <a:noFill/>
          </a:ln>
        </p:spPr>
      </p:pic>
      <p:pic>
        <p:nvPicPr>
          <p:cNvPr id="322" name="Google Shape;322;p31"/>
          <p:cNvPicPr preferRelativeResize="0"/>
          <p:nvPr/>
        </p:nvPicPr>
        <p:blipFill>
          <a:blip r:embed="rId4">
            <a:alphaModFix/>
          </a:blip>
          <a:stretch>
            <a:fillRect/>
          </a:stretch>
        </p:blipFill>
        <p:spPr>
          <a:xfrm>
            <a:off x="4533600" y="2111050"/>
            <a:ext cx="4409725" cy="248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730725" y="1318650"/>
            <a:ext cx="38934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what way Masking can help us !</a:t>
            </a:r>
            <a:endParaRPr b="0"/>
          </a:p>
        </p:txBody>
      </p:sp>
      <p:sp>
        <p:nvSpPr>
          <p:cNvPr id="328" name="Google Shape;328;p32"/>
          <p:cNvSpPr txBox="1"/>
          <p:nvPr>
            <p:ph idx="1" type="body"/>
          </p:nvPr>
        </p:nvSpPr>
        <p:spPr>
          <a:xfrm>
            <a:off x="557075" y="2190025"/>
            <a:ext cx="4945200" cy="2654400"/>
          </a:xfrm>
          <a:prstGeom prst="rect">
            <a:avLst/>
          </a:prstGeom>
        </p:spPr>
        <p:txBody>
          <a:bodyPr anchorCtr="0" anchor="t" bIns="91425" lIns="91425" spcFirstLastPara="1" rIns="91425" wrap="square" tIns="91425">
            <a:normAutofit fontScale="92500"/>
          </a:bodyPr>
          <a:lstStyle/>
          <a:p>
            <a:pPr indent="-293211" lvl="0" marL="457200" rtl="0" algn="l">
              <a:spcBef>
                <a:spcPts val="120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Robust Feature Learning</a:t>
            </a:r>
            <a:r>
              <a:rPr lang="en-GB" sz="1100">
                <a:solidFill>
                  <a:srgbClr val="000000"/>
                </a:solidFill>
                <a:latin typeface="Arial"/>
                <a:ea typeface="Arial"/>
                <a:cs typeface="Arial"/>
                <a:sym typeface="Arial"/>
              </a:rPr>
              <a:t>: Masking random frames forces the model to learn stronger and more generalized features.</a:t>
            </a:r>
            <a:endParaRPr sz="1100">
              <a:solidFill>
                <a:srgbClr val="000000"/>
              </a:solidFill>
              <a:latin typeface="Arial"/>
              <a:ea typeface="Arial"/>
              <a:cs typeface="Arial"/>
              <a:sym typeface="Arial"/>
            </a:endParaRPr>
          </a:p>
          <a:p>
            <a:pPr indent="-293211" lvl="0" marL="457200" rtl="0" algn="l">
              <a:spcBef>
                <a:spcPts val="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Enhanced Video Embedding</a:t>
            </a:r>
            <a:r>
              <a:rPr lang="en-GB" sz="1100">
                <a:solidFill>
                  <a:srgbClr val="000000"/>
                </a:solidFill>
                <a:latin typeface="Arial"/>
                <a:ea typeface="Arial"/>
                <a:cs typeface="Arial"/>
                <a:sym typeface="Arial"/>
              </a:rPr>
              <a:t>: Accurately predicting masked frames results in a more detailed and comprehensive video embedding.</a:t>
            </a:r>
            <a:endParaRPr sz="1100">
              <a:solidFill>
                <a:srgbClr val="000000"/>
              </a:solidFill>
              <a:latin typeface="Arial"/>
              <a:ea typeface="Arial"/>
              <a:cs typeface="Arial"/>
              <a:sym typeface="Arial"/>
            </a:endParaRPr>
          </a:p>
          <a:p>
            <a:pPr indent="-293211" lvl="0" marL="457200" rtl="0" algn="l">
              <a:spcBef>
                <a:spcPts val="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Ground Truth Comparison</a:t>
            </a:r>
            <a:r>
              <a:rPr lang="en-GB" sz="1100">
                <a:solidFill>
                  <a:srgbClr val="000000"/>
                </a:solidFill>
                <a:latin typeface="Arial"/>
                <a:ea typeface="Arial"/>
                <a:cs typeface="Arial"/>
                <a:sym typeface="Arial"/>
              </a:rPr>
              <a:t>: The model uses the original unmasked frames as ground truth for training, improving its predictive capabilities.</a:t>
            </a:r>
            <a:endParaRPr sz="1100">
              <a:solidFill>
                <a:srgbClr val="000000"/>
              </a:solidFill>
              <a:latin typeface="Arial"/>
              <a:ea typeface="Arial"/>
              <a:cs typeface="Arial"/>
              <a:sym typeface="Arial"/>
            </a:endParaRPr>
          </a:p>
          <a:p>
            <a:pPr indent="-293211" lvl="0" marL="457200" rtl="0" algn="l">
              <a:spcBef>
                <a:spcPts val="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Loss Functions</a:t>
            </a:r>
            <a:r>
              <a:rPr lang="en-GB" sz="1100">
                <a:solidFill>
                  <a:srgbClr val="000000"/>
                </a:solidFill>
                <a:latin typeface="Arial"/>
                <a:ea typeface="Arial"/>
                <a:cs typeface="Arial"/>
                <a:sym typeface="Arial"/>
              </a:rPr>
              <a:t>: Utilizes cross-entropy loss for frame prediction accuracy and triplet loss for distinguishing between different individuals.</a:t>
            </a:r>
            <a:endParaRPr sz="1100">
              <a:solidFill>
                <a:srgbClr val="000000"/>
              </a:solidFill>
              <a:latin typeface="Arial"/>
              <a:ea typeface="Arial"/>
              <a:cs typeface="Arial"/>
              <a:sym typeface="Arial"/>
            </a:endParaRPr>
          </a:p>
          <a:p>
            <a:pPr indent="-293211" lvl="0" marL="457200" rtl="0" algn="l">
              <a:spcBef>
                <a:spcPts val="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Segmentation and Reconstruction</a:t>
            </a:r>
            <a:r>
              <a:rPr lang="en-GB" sz="1100">
                <a:solidFill>
                  <a:srgbClr val="000000"/>
                </a:solidFill>
                <a:latin typeface="Arial"/>
                <a:ea typeface="Arial"/>
                <a:cs typeface="Arial"/>
                <a:sym typeface="Arial"/>
              </a:rPr>
              <a:t>: Outputs a segmentation map that fills in masked parts, using regression losses to fine-tune predictions.</a:t>
            </a:r>
            <a:endParaRPr sz="1100">
              <a:solidFill>
                <a:srgbClr val="000000"/>
              </a:solidFill>
              <a:latin typeface="Arial"/>
              <a:ea typeface="Arial"/>
              <a:cs typeface="Arial"/>
              <a:sym typeface="Arial"/>
            </a:endParaRPr>
          </a:p>
          <a:p>
            <a:pPr indent="-293211" lvl="0" marL="457200" rtl="0" algn="l">
              <a:spcBef>
                <a:spcPts val="0"/>
              </a:spcBef>
              <a:spcAft>
                <a:spcPts val="0"/>
              </a:spcAft>
              <a:buClr>
                <a:srgbClr val="000000"/>
              </a:buClr>
              <a:buSzPct val="100000"/>
              <a:buFont typeface="Arial"/>
              <a:buChar char="●"/>
            </a:pPr>
            <a:r>
              <a:rPr b="1" lang="en-GB" sz="1100">
                <a:solidFill>
                  <a:srgbClr val="000000"/>
                </a:solidFill>
                <a:latin typeface="Arial"/>
                <a:ea typeface="Arial"/>
                <a:cs typeface="Arial"/>
                <a:sym typeface="Arial"/>
              </a:rPr>
              <a:t>Gait Pattern Understanding</a:t>
            </a:r>
            <a:r>
              <a:rPr lang="en-GB" sz="1100">
                <a:solidFill>
                  <a:srgbClr val="000000"/>
                </a:solidFill>
                <a:latin typeface="Arial"/>
                <a:ea typeface="Arial"/>
                <a:cs typeface="Arial"/>
                <a:sym typeface="Arial"/>
              </a:rPr>
              <a:t>: Improves the model's ability to recognize and represent unique gait patterns for better gait recognition.</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730725" y="1318650"/>
            <a:ext cx="38934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Positional Encoding and Frame embedding </a:t>
            </a:r>
            <a:endParaRPr b="0"/>
          </a:p>
        </p:txBody>
      </p:sp>
      <p:sp>
        <p:nvSpPr>
          <p:cNvPr id="334" name="Google Shape;334;p33"/>
          <p:cNvSpPr txBox="1"/>
          <p:nvPr>
            <p:ph idx="1" type="body"/>
          </p:nvPr>
        </p:nvSpPr>
        <p:spPr>
          <a:xfrm>
            <a:off x="730725" y="2283825"/>
            <a:ext cx="4945200" cy="26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Frame embedding captures essential gait features in a compact form, enhancing recognition accuracy.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GB" sz="1100">
                <a:solidFill>
                  <a:srgbClr val="000000"/>
                </a:solidFill>
                <a:latin typeface="Arial"/>
                <a:ea typeface="Arial"/>
                <a:cs typeface="Arial"/>
                <a:sym typeface="Arial"/>
              </a:rPr>
              <a:t>Positional encoding maintains the temporal order of frames, improving the model's ability to predict and reconstruct masked frames.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ctrTitle"/>
          </p:nvPr>
        </p:nvSpPr>
        <p:spPr>
          <a:xfrm>
            <a:off x="729450" y="1322450"/>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What we are doing…</a:t>
            </a:r>
            <a:endParaRPr/>
          </a:p>
        </p:txBody>
      </p:sp>
      <p:sp>
        <p:nvSpPr>
          <p:cNvPr id="131" name="Google Shape;131;p17"/>
          <p:cNvSpPr txBox="1"/>
          <p:nvPr>
            <p:ph idx="1" type="subTitle"/>
          </p:nvPr>
        </p:nvSpPr>
        <p:spPr>
          <a:xfrm>
            <a:off x="729579" y="2998275"/>
            <a:ext cx="66267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Trying</a:t>
            </a:r>
            <a:r>
              <a:rPr b="1" lang="en-GB" sz="1400"/>
              <a:t> to recognize Human by his/her Walking Styles</a:t>
            </a:r>
            <a:r>
              <a:rPr b="1" lang="en-GB" sz="1400"/>
              <a:t>. ( Gait Recognition )</a:t>
            </a:r>
            <a:endParaRPr b="1" sz="1400"/>
          </a:p>
        </p:txBody>
      </p:sp>
      <p:pic>
        <p:nvPicPr>
          <p:cNvPr id="132" name="Google Shape;132;p17"/>
          <p:cNvPicPr preferRelativeResize="0"/>
          <p:nvPr/>
        </p:nvPicPr>
        <p:blipFill>
          <a:blip r:embed="rId3">
            <a:alphaModFix/>
          </a:blip>
          <a:stretch>
            <a:fillRect/>
          </a:stretch>
        </p:blipFill>
        <p:spPr>
          <a:xfrm>
            <a:off x="4886200" y="2025750"/>
            <a:ext cx="3652150" cy="913025"/>
          </a:xfrm>
          <a:prstGeom prst="rect">
            <a:avLst/>
          </a:prstGeom>
          <a:noFill/>
          <a:ln>
            <a:noFill/>
          </a:ln>
        </p:spPr>
      </p:pic>
      <p:sp>
        <p:nvSpPr>
          <p:cNvPr id="133" name="Google Shape;133;p17"/>
          <p:cNvSpPr txBox="1"/>
          <p:nvPr/>
        </p:nvSpPr>
        <p:spPr>
          <a:xfrm>
            <a:off x="729575" y="329870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Gait recognition refers to </a:t>
            </a:r>
            <a:r>
              <a:rPr b="1" lang="en-GB" sz="1100">
                <a:latin typeface="Lato"/>
                <a:ea typeface="Lato"/>
                <a:cs typeface="Lato"/>
                <a:sym typeface="Lato"/>
              </a:rPr>
              <a:t>the use of video of human gait, processed by computer vision methods, to recognize or to identify persons based on their body shape and walking styles</a:t>
            </a:r>
            <a:r>
              <a:rPr lang="en-GB" sz="1100">
                <a:latin typeface="Lato"/>
                <a:ea typeface="Lato"/>
                <a:cs typeface="Lato"/>
                <a:sym typeface="Lato"/>
              </a:rPr>
              <a:t>. This is a passive mode of </a:t>
            </a:r>
            <a:r>
              <a:rPr lang="en-GB" sz="1100">
                <a:latin typeface="Lato"/>
                <a:ea typeface="Lato"/>
                <a:cs typeface="Lato"/>
                <a:sym typeface="Lato"/>
              </a:rPr>
              <a:t>acquiring</a:t>
            </a:r>
            <a:r>
              <a:rPr lang="en-GB" sz="1100">
                <a:latin typeface="Lato"/>
                <a:ea typeface="Lato"/>
                <a:cs typeface="Lato"/>
                <a:sym typeface="Lato"/>
              </a:rPr>
              <a:t> biometric data from a distance.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AutoNum type="arabicPeriod"/>
            </a:pPr>
            <a:r>
              <a:rPr lang="en-GB" sz="2500"/>
              <a:t>Each person have different Walking Styles</a:t>
            </a:r>
            <a:endParaRPr sz="2500"/>
          </a:p>
          <a:p>
            <a:pPr indent="-387350" lvl="0" marL="457200" rtl="0" algn="l">
              <a:spcBef>
                <a:spcPts val="0"/>
              </a:spcBef>
              <a:spcAft>
                <a:spcPts val="0"/>
              </a:spcAft>
              <a:buSzPts val="2500"/>
              <a:buAutoNum type="arabicPeriod"/>
            </a:pPr>
            <a:r>
              <a:rPr lang="en-GB" sz="2500"/>
              <a:t>Each walking style can be </a:t>
            </a:r>
            <a:r>
              <a:rPr lang="en-GB" sz="2500"/>
              <a:t>captured from </a:t>
            </a:r>
            <a:r>
              <a:rPr lang="en-GB" sz="2500"/>
              <a:t>multiple camera views</a:t>
            </a:r>
            <a:endParaRPr sz="2500"/>
          </a:p>
        </p:txBody>
      </p:sp>
      <p:pic>
        <p:nvPicPr>
          <p:cNvPr id="139" name="Google Shape;139;p18"/>
          <p:cNvPicPr preferRelativeResize="0"/>
          <p:nvPr/>
        </p:nvPicPr>
        <p:blipFill>
          <a:blip r:embed="rId3">
            <a:alphaModFix/>
          </a:blip>
          <a:stretch>
            <a:fillRect/>
          </a:stretch>
        </p:blipFill>
        <p:spPr>
          <a:xfrm>
            <a:off x="2156675" y="2571750"/>
            <a:ext cx="4565275" cy="228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3" name="Shape 143"/>
        <p:cNvGrpSpPr/>
        <p:nvPr/>
      </p:nvGrpSpPr>
      <p:grpSpPr>
        <a:xfrm>
          <a:off x="0" y="0"/>
          <a:ext cx="0" cy="0"/>
          <a:chOff x="0" y="0"/>
          <a:chExt cx="0" cy="0"/>
        </a:xfrm>
      </p:grpSpPr>
      <p:sp>
        <p:nvSpPr>
          <p:cNvPr id="144" name="Google Shape;144;p19"/>
          <p:cNvSpPr txBox="1"/>
          <p:nvPr>
            <p:ph type="title"/>
          </p:nvPr>
        </p:nvSpPr>
        <p:spPr>
          <a:xfrm>
            <a:off x="729450" y="1322450"/>
            <a:ext cx="7010100" cy="35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200"/>
              <a:t>How our DataSet Looks like </a:t>
            </a:r>
            <a:endParaRPr sz="1200"/>
          </a:p>
        </p:txBody>
      </p:sp>
      <p:sp>
        <p:nvSpPr>
          <p:cNvPr id="145" name="Google Shape;145;p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3000">
                <a:solidFill>
                  <a:srgbClr val="FFFFFF"/>
                </a:solidFill>
              </a:rPr>
              <a:t>A Person Walk video contains Several Frames..</a:t>
            </a:r>
            <a:endParaRPr sz="3000">
              <a:solidFill>
                <a:srgbClr val="FFFFFF"/>
              </a:solidFill>
            </a:endParaRPr>
          </a:p>
        </p:txBody>
      </p:sp>
      <p:pic>
        <p:nvPicPr>
          <p:cNvPr id="146" name="Google Shape;146;p19"/>
          <p:cNvPicPr preferRelativeResize="0"/>
          <p:nvPr/>
        </p:nvPicPr>
        <p:blipFill rotWithShape="1">
          <a:blip r:embed="rId3">
            <a:alphaModFix/>
          </a:blip>
          <a:srcRect b="0" l="4107" r="10320" t="-2954"/>
          <a:stretch/>
        </p:blipFill>
        <p:spPr>
          <a:xfrm>
            <a:off x="3108888" y="2338275"/>
            <a:ext cx="4810275" cy="2445300"/>
          </a:xfrm>
          <a:prstGeom prst="rect">
            <a:avLst/>
          </a:prstGeom>
          <a:noFill/>
          <a:ln>
            <a:noFill/>
          </a:ln>
        </p:spPr>
      </p:pic>
      <p:sp>
        <p:nvSpPr>
          <p:cNvPr id="147" name="Google Shape;147;p19"/>
          <p:cNvSpPr txBox="1"/>
          <p:nvPr/>
        </p:nvSpPr>
        <p:spPr>
          <a:xfrm>
            <a:off x="446225" y="3120225"/>
            <a:ext cx="4502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FFFF"/>
                </a:solidFill>
                <a:latin typeface="Lato"/>
                <a:ea typeface="Lato"/>
                <a:cs typeface="Lato"/>
                <a:sym typeface="Lato"/>
              </a:rPr>
              <a:t>Picked 50 frames from the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Video randomly </a:t>
            </a:r>
            <a:endParaRPr sz="13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ctrTitle"/>
          </p:nvPr>
        </p:nvSpPr>
        <p:spPr>
          <a:xfrm>
            <a:off x="534000" y="985050"/>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Our Dataset Looks like </a:t>
            </a:r>
            <a:endParaRPr/>
          </a:p>
        </p:txBody>
      </p:sp>
      <p:sp>
        <p:nvSpPr>
          <p:cNvPr id="153" name="Google Shape;153;p20"/>
          <p:cNvSpPr/>
          <p:nvPr/>
        </p:nvSpPr>
        <p:spPr>
          <a:xfrm>
            <a:off x="5357000" y="682850"/>
            <a:ext cx="1981500" cy="100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CASIA-B </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(Main Dataset)</a:t>
            </a:r>
            <a:endParaRPr>
              <a:latin typeface="Lato"/>
              <a:ea typeface="Lato"/>
              <a:cs typeface="Lato"/>
              <a:sym typeface="Lato"/>
            </a:endParaRPr>
          </a:p>
        </p:txBody>
      </p:sp>
      <p:sp>
        <p:nvSpPr>
          <p:cNvPr id="154" name="Google Shape;154;p20"/>
          <p:cNvSpPr/>
          <p:nvPr/>
        </p:nvSpPr>
        <p:spPr>
          <a:xfrm>
            <a:off x="1724550" y="29089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55" name="Google Shape;155;p20"/>
          <p:cNvSpPr/>
          <p:nvPr/>
        </p:nvSpPr>
        <p:spPr>
          <a:xfrm>
            <a:off x="4133625" y="28765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56" name="Google Shape;156;p20"/>
          <p:cNvSpPr/>
          <p:nvPr/>
        </p:nvSpPr>
        <p:spPr>
          <a:xfrm>
            <a:off x="5702300" y="19165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57" name="Google Shape;157;p20"/>
          <p:cNvSpPr/>
          <p:nvPr/>
        </p:nvSpPr>
        <p:spPr>
          <a:xfrm>
            <a:off x="5854700" y="20689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58" name="Google Shape;158;p20"/>
          <p:cNvSpPr/>
          <p:nvPr/>
        </p:nvSpPr>
        <p:spPr>
          <a:xfrm>
            <a:off x="6007100" y="22213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59" name="Google Shape;159;p20"/>
          <p:cNvSpPr/>
          <p:nvPr/>
        </p:nvSpPr>
        <p:spPr>
          <a:xfrm>
            <a:off x="6159500" y="23737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60" name="Google Shape;160;p20"/>
          <p:cNvSpPr/>
          <p:nvPr/>
        </p:nvSpPr>
        <p:spPr>
          <a:xfrm>
            <a:off x="6311900" y="25261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61" name="Google Shape;161;p20"/>
          <p:cNvSpPr/>
          <p:nvPr/>
        </p:nvSpPr>
        <p:spPr>
          <a:xfrm>
            <a:off x="6464300" y="26785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62" name="Google Shape;162;p20"/>
          <p:cNvSpPr/>
          <p:nvPr/>
        </p:nvSpPr>
        <p:spPr>
          <a:xfrm>
            <a:off x="6616700" y="2830950"/>
            <a:ext cx="12909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001 </a:t>
            </a:r>
            <a:endParaRPr>
              <a:latin typeface="Lato"/>
              <a:ea typeface="Lato"/>
              <a:cs typeface="Lato"/>
              <a:sym typeface="Lato"/>
            </a:endParaRPr>
          </a:p>
        </p:txBody>
      </p:sp>
      <p:sp>
        <p:nvSpPr>
          <p:cNvPr id="163" name="Google Shape;163;p20"/>
          <p:cNvSpPr txBox="1"/>
          <p:nvPr/>
        </p:nvSpPr>
        <p:spPr>
          <a:xfrm>
            <a:off x="6044800" y="1644625"/>
            <a:ext cx="28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074</a:t>
            </a:r>
            <a:endParaRPr sz="1300">
              <a:solidFill>
                <a:schemeClr val="accent1"/>
              </a:solidFill>
              <a:latin typeface="Lato"/>
              <a:ea typeface="Lato"/>
              <a:cs typeface="Lato"/>
              <a:sym typeface="Lato"/>
            </a:endParaRPr>
          </a:p>
        </p:txBody>
      </p:sp>
      <p:sp>
        <p:nvSpPr>
          <p:cNvPr id="164" name="Google Shape;164;p20"/>
          <p:cNvSpPr txBox="1"/>
          <p:nvPr/>
        </p:nvSpPr>
        <p:spPr>
          <a:xfrm>
            <a:off x="6716100" y="3440550"/>
            <a:ext cx="15888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accent1"/>
                </a:solidFill>
                <a:latin typeface="Lato"/>
                <a:ea typeface="Lato"/>
                <a:cs typeface="Lato"/>
                <a:sym typeface="Lato"/>
              </a:rPr>
              <a:t>Person ID ‘</a:t>
            </a:r>
            <a:r>
              <a:rPr lang="en-GB" sz="1300">
                <a:solidFill>
                  <a:schemeClr val="accent1"/>
                </a:solidFill>
                <a:latin typeface="Lato"/>
                <a:ea typeface="Lato"/>
                <a:cs typeface="Lato"/>
                <a:sym typeface="Lato"/>
              </a:rPr>
              <a:t>s  </a:t>
            </a:r>
            <a:endParaRPr sz="1300">
              <a:solidFill>
                <a:schemeClr val="accent1"/>
              </a:solidFill>
              <a:latin typeface="Lato"/>
              <a:ea typeface="Lato"/>
              <a:cs typeface="Lato"/>
              <a:sym typeface="Lato"/>
            </a:endParaRPr>
          </a:p>
        </p:txBody>
      </p:sp>
      <p:cxnSp>
        <p:nvCxnSpPr>
          <p:cNvPr id="165" name="Google Shape;165;p20"/>
          <p:cNvCxnSpPr/>
          <p:nvPr/>
        </p:nvCxnSpPr>
        <p:spPr>
          <a:xfrm rot="10800000">
            <a:off x="5468900" y="2938350"/>
            <a:ext cx="666900" cy="288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0"/>
          <p:cNvCxnSpPr/>
          <p:nvPr/>
        </p:nvCxnSpPr>
        <p:spPr>
          <a:xfrm rot="10800000">
            <a:off x="7686000" y="1979900"/>
            <a:ext cx="767700" cy="130560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0"/>
          <p:cNvSpPr/>
          <p:nvPr/>
        </p:nvSpPr>
        <p:spPr>
          <a:xfrm>
            <a:off x="4286025" y="30289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68" name="Google Shape;168;p20"/>
          <p:cNvSpPr/>
          <p:nvPr/>
        </p:nvSpPr>
        <p:spPr>
          <a:xfrm>
            <a:off x="4438425" y="31813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69" name="Google Shape;169;p20"/>
          <p:cNvSpPr/>
          <p:nvPr/>
        </p:nvSpPr>
        <p:spPr>
          <a:xfrm>
            <a:off x="4590825" y="33337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70" name="Google Shape;170;p20"/>
          <p:cNvSpPr/>
          <p:nvPr/>
        </p:nvSpPr>
        <p:spPr>
          <a:xfrm>
            <a:off x="4743225" y="34861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71" name="Google Shape;171;p20"/>
          <p:cNvSpPr/>
          <p:nvPr/>
        </p:nvSpPr>
        <p:spPr>
          <a:xfrm>
            <a:off x="4895625" y="36385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72" name="Google Shape;172;p20"/>
          <p:cNvSpPr/>
          <p:nvPr/>
        </p:nvSpPr>
        <p:spPr>
          <a:xfrm>
            <a:off x="5048025" y="37909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sp>
        <p:nvSpPr>
          <p:cNvPr id="173" name="Google Shape;173;p20"/>
          <p:cNvSpPr/>
          <p:nvPr/>
        </p:nvSpPr>
        <p:spPr>
          <a:xfrm>
            <a:off x="5200425" y="3943350"/>
            <a:ext cx="1159200" cy="58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(Walking Style)</a:t>
            </a:r>
            <a:endParaRPr>
              <a:latin typeface="Lato"/>
              <a:ea typeface="Lato"/>
              <a:cs typeface="Lato"/>
              <a:sym typeface="Lato"/>
            </a:endParaRPr>
          </a:p>
        </p:txBody>
      </p:sp>
      <p:cxnSp>
        <p:nvCxnSpPr>
          <p:cNvPr id="174" name="Google Shape;174;p20"/>
          <p:cNvCxnSpPr/>
          <p:nvPr/>
        </p:nvCxnSpPr>
        <p:spPr>
          <a:xfrm rot="10800000">
            <a:off x="3172338" y="2950650"/>
            <a:ext cx="850500" cy="39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0"/>
          <p:cNvSpPr/>
          <p:nvPr/>
        </p:nvSpPr>
        <p:spPr>
          <a:xfrm>
            <a:off x="1876950" y="30613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76" name="Google Shape;176;p20"/>
          <p:cNvSpPr/>
          <p:nvPr/>
        </p:nvSpPr>
        <p:spPr>
          <a:xfrm>
            <a:off x="2029350" y="32137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77" name="Google Shape;177;p20"/>
          <p:cNvSpPr/>
          <p:nvPr/>
        </p:nvSpPr>
        <p:spPr>
          <a:xfrm>
            <a:off x="2181750" y="33661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78" name="Google Shape;178;p20"/>
          <p:cNvSpPr/>
          <p:nvPr/>
        </p:nvSpPr>
        <p:spPr>
          <a:xfrm>
            <a:off x="2334150" y="35185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79" name="Google Shape;179;p20"/>
          <p:cNvSpPr/>
          <p:nvPr/>
        </p:nvSpPr>
        <p:spPr>
          <a:xfrm>
            <a:off x="2486550" y="36709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80" name="Google Shape;180;p20"/>
          <p:cNvSpPr/>
          <p:nvPr/>
        </p:nvSpPr>
        <p:spPr>
          <a:xfrm>
            <a:off x="2638950" y="3823350"/>
            <a:ext cx="1290600" cy="6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Camera View</a:t>
            </a:r>
            <a:endParaRPr>
              <a:latin typeface="Lato"/>
              <a:ea typeface="Lato"/>
              <a:cs typeface="Lato"/>
              <a:sym typeface="Lato"/>
            </a:endParaRPr>
          </a:p>
        </p:txBody>
      </p:sp>
      <p:sp>
        <p:nvSpPr>
          <p:cNvPr id="181" name="Google Shape;181;p20"/>
          <p:cNvSpPr/>
          <p:nvPr/>
        </p:nvSpPr>
        <p:spPr>
          <a:xfrm>
            <a:off x="398775" y="29502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2" name="Google Shape;182;p20"/>
          <p:cNvSpPr/>
          <p:nvPr/>
        </p:nvSpPr>
        <p:spPr>
          <a:xfrm>
            <a:off x="551175" y="31026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3" name="Google Shape;183;p20"/>
          <p:cNvSpPr/>
          <p:nvPr/>
        </p:nvSpPr>
        <p:spPr>
          <a:xfrm>
            <a:off x="703575" y="32550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4" name="Google Shape;184;p20"/>
          <p:cNvSpPr/>
          <p:nvPr/>
        </p:nvSpPr>
        <p:spPr>
          <a:xfrm>
            <a:off x="855975" y="34074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5" name="Google Shape;185;p20"/>
          <p:cNvSpPr/>
          <p:nvPr/>
        </p:nvSpPr>
        <p:spPr>
          <a:xfrm>
            <a:off x="1008375" y="35598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6" name="Google Shape;186;p20"/>
          <p:cNvSpPr/>
          <p:nvPr/>
        </p:nvSpPr>
        <p:spPr>
          <a:xfrm>
            <a:off x="1160775" y="37122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87" name="Google Shape;187;p20"/>
          <p:cNvSpPr txBox="1"/>
          <p:nvPr/>
        </p:nvSpPr>
        <p:spPr>
          <a:xfrm>
            <a:off x="857525" y="4667900"/>
            <a:ext cx="1367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accent1"/>
                </a:solidFill>
                <a:latin typeface="Lato"/>
                <a:ea typeface="Lato"/>
                <a:cs typeface="Lato"/>
                <a:sym typeface="Lato"/>
              </a:rPr>
              <a:t>Frames from Video</a:t>
            </a:r>
            <a:endParaRPr sz="1100">
              <a:solidFill>
                <a:schemeClr val="accent1"/>
              </a:solidFill>
              <a:latin typeface="Lato"/>
              <a:ea typeface="Lato"/>
              <a:cs typeface="Lato"/>
              <a:sym typeface="Lato"/>
            </a:endParaRPr>
          </a:p>
        </p:txBody>
      </p:sp>
      <p:sp>
        <p:nvSpPr>
          <p:cNvPr id="188" name="Google Shape;188;p20"/>
          <p:cNvSpPr txBox="1"/>
          <p:nvPr/>
        </p:nvSpPr>
        <p:spPr>
          <a:xfrm>
            <a:off x="2857950" y="4478550"/>
            <a:ext cx="8526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accent1"/>
                </a:solidFill>
                <a:latin typeface="Lato"/>
                <a:ea typeface="Lato"/>
                <a:cs typeface="Lato"/>
                <a:sym typeface="Lato"/>
              </a:rPr>
              <a:t>0 degree to 180 degree</a:t>
            </a:r>
            <a:endParaRPr sz="1300">
              <a:solidFill>
                <a:schemeClr val="accent1"/>
              </a:solidFill>
              <a:latin typeface="Lato"/>
              <a:ea typeface="Lato"/>
              <a:cs typeface="Lato"/>
              <a:sym typeface="Lato"/>
            </a:endParaRPr>
          </a:p>
        </p:txBody>
      </p:sp>
      <p:sp>
        <p:nvSpPr>
          <p:cNvPr id="189" name="Google Shape;189;p20"/>
          <p:cNvSpPr/>
          <p:nvPr/>
        </p:nvSpPr>
        <p:spPr>
          <a:xfrm>
            <a:off x="1313175" y="3864625"/>
            <a:ext cx="636900" cy="65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Frame</a:t>
            </a:r>
            <a:endParaRPr sz="1100">
              <a:latin typeface="Lato"/>
              <a:ea typeface="Lato"/>
              <a:cs typeface="Lato"/>
              <a:sym typeface="Lato"/>
            </a:endParaRPr>
          </a:p>
        </p:txBody>
      </p:sp>
      <p:sp>
        <p:nvSpPr>
          <p:cNvPr id="190" name="Google Shape;190;p20"/>
          <p:cNvSpPr txBox="1"/>
          <p:nvPr/>
        </p:nvSpPr>
        <p:spPr>
          <a:xfrm>
            <a:off x="5524625" y="4552950"/>
            <a:ext cx="7383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accent1"/>
                </a:solidFill>
                <a:latin typeface="Lato"/>
                <a:ea typeface="Lato"/>
                <a:cs typeface="Lato"/>
                <a:sym typeface="Lato"/>
              </a:rPr>
              <a:t>Walking Style</a:t>
            </a:r>
            <a:endParaRPr sz="1000">
              <a:solidFill>
                <a:schemeClr val="accent1"/>
              </a:solidFill>
              <a:latin typeface="Lato"/>
              <a:ea typeface="Lato"/>
              <a:cs typeface="Lato"/>
              <a:sym typeface="Lato"/>
            </a:endParaRPr>
          </a:p>
        </p:txBody>
      </p:sp>
      <p:cxnSp>
        <p:nvCxnSpPr>
          <p:cNvPr id="191" name="Google Shape;191;p20"/>
          <p:cNvCxnSpPr/>
          <p:nvPr/>
        </p:nvCxnSpPr>
        <p:spPr>
          <a:xfrm rot="10800000">
            <a:off x="1131125" y="3029525"/>
            <a:ext cx="546900" cy="3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nvSpPr>
        <p:spPr>
          <a:xfrm>
            <a:off x="547200" y="1391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97" name="Google Shape;197;p21"/>
          <p:cNvPicPr preferRelativeResize="0"/>
          <p:nvPr/>
        </p:nvPicPr>
        <p:blipFill>
          <a:blip r:embed="rId3">
            <a:alphaModFix/>
          </a:blip>
          <a:stretch>
            <a:fillRect/>
          </a:stretch>
        </p:blipFill>
        <p:spPr>
          <a:xfrm>
            <a:off x="0" y="466169"/>
            <a:ext cx="9144001" cy="46773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We are </a:t>
            </a:r>
            <a:r>
              <a:rPr lang="en-GB"/>
              <a:t>approaching</a:t>
            </a:r>
            <a:r>
              <a:rPr lang="en-GB"/>
              <a:t> it ?</a:t>
            </a:r>
            <a:endParaRPr/>
          </a:p>
        </p:txBody>
      </p:sp>
      <p:sp>
        <p:nvSpPr>
          <p:cNvPr id="203" name="Google Shape;203;p22"/>
          <p:cNvSpPr txBox="1"/>
          <p:nvPr>
            <p:ph idx="1" type="body"/>
          </p:nvPr>
        </p:nvSpPr>
        <p:spPr>
          <a:xfrm>
            <a:off x="623075" y="2086675"/>
            <a:ext cx="7122900" cy="13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 → CASIA-B</a:t>
            </a:r>
            <a:endParaRPr/>
          </a:p>
          <a:p>
            <a:pPr indent="0" lvl="0" marL="0" rtl="0" algn="l">
              <a:spcBef>
                <a:spcPts val="1200"/>
              </a:spcBef>
              <a:spcAft>
                <a:spcPts val="0"/>
              </a:spcAft>
              <a:buNone/>
            </a:pPr>
            <a:r>
              <a:rPr lang="en-GB"/>
              <a:t>Model → UNET ( With 3D Convolution on random Masked Frames )</a:t>
            </a:r>
            <a:endParaRPr/>
          </a:p>
          <a:p>
            <a:pPr indent="0" lvl="0" marL="0" rtl="0" algn="l">
              <a:spcBef>
                <a:spcPts val="1200"/>
              </a:spcBef>
              <a:spcAft>
                <a:spcPts val="1200"/>
              </a:spcAft>
              <a:buNone/>
            </a:pPr>
            <a:r>
              <a:t/>
            </a:r>
            <a:endParaRPr sz="1100"/>
          </a:p>
        </p:txBody>
      </p:sp>
      <p:pic>
        <p:nvPicPr>
          <p:cNvPr descr="shutterstock_429987889_edited.jpg" id="204" name="Google Shape;204;p22"/>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205" name="Google Shape;205;p22"/>
          <p:cNvPicPr preferRelativeResize="0"/>
          <p:nvPr/>
        </p:nvPicPr>
        <p:blipFill>
          <a:blip r:embed="rId4">
            <a:alphaModFix/>
          </a:blip>
          <a:stretch>
            <a:fillRect/>
          </a:stretch>
        </p:blipFill>
        <p:spPr>
          <a:xfrm>
            <a:off x="5720288" y="1133463"/>
            <a:ext cx="3190875" cy="1438275"/>
          </a:xfrm>
          <a:prstGeom prst="rect">
            <a:avLst/>
          </a:prstGeom>
          <a:noFill/>
          <a:ln>
            <a:noFill/>
          </a:ln>
        </p:spPr>
      </p:pic>
      <p:pic>
        <p:nvPicPr>
          <p:cNvPr id="206" name="Google Shape;206;p22"/>
          <p:cNvPicPr preferRelativeResize="0"/>
          <p:nvPr/>
        </p:nvPicPr>
        <p:blipFill>
          <a:blip r:embed="rId5">
            <a:alphaModFix/>
          </a:blip>
          <a:stretch>
            <a:fillRect/>
          </a:stretch>
        </p:blipFill>
        <p:spPr>
          <a:xfrm>
            <a:off x="5824225" y="2483400"/>
            <a:ext cx="2338724" cy="1283550"/>
          </a:xfrm>
          <a:prstGeom prst="rect">
            <a:avLst/>
          </a:prstGeom>
          <a:noFill/>
          <a:ln>
            <a:noFill/>
          </a:ln>
        </p:spPr>
      </p:pic>
      <p:sp>
        <p:nvSpPr>
          <p:cNvPr id="207" name="Google Shape;207;p22"/>
          <p:cNvSpPr txBox="1"/>
          <p:nvPr/>
        </p:nvSpPr>
        <p:spPr>
          <a:xfrm>
            <a:off x="266425" y="2862275"/>
            <a:ext cx="45024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What are there to make a walking action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What variances are there in a walking action</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nvSpPr>
        <p:spPr>
          <a:xfrm>
            <a:off x="547200" y="1391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213" name="Google Shape;213;p23"/>
          <p:cNvPicPr preferRelativeResize="0"/>
          <p:nvPr/>
        </p:nvPicPr>
        <p:blipFill>
          <a:blip r:embed="rId3">
            <a:alphaModFix/>
          </a:blip>
          <a:stretch>
            <a:fillRect/>
          </a:stretch>
        </p:blipFill>
        <p:spPr>
          <a:xfrm>
            <a:off x="0" y="353250"/>
            <a:ext cx="9143998" cy="4966149"/>
          </a:xfrm>
          <a:prstGeom prst="rect">
            <a:avLst/>
          </a:prstGeom>
          <a:noFill/>
          <a:ln>
            <a:noFill/>
          </a:ln>
        </p:spPr>
      </p:pic>
      <p:sp>
        <p:nvSpPr>
          <p:cNvPr id="214" name="Google Shape;214;p23"/>
          <p:cNvSpPr txBox="1"/>
          <p:nvPr/>
        </p:nvSpPr>
        <p:spPr>
          <a:xfrm>
            <a:off x="2517675" y="31275"/>
            <a:ext cx="53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Encoder Path  (Generating Embedding in low dimension Space )</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nvSpPr>
        <p:spPr>
          <a:xfrm>
            <a:off x="547200" y="1391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220" name="Google Shape;220;p24"/>
          <p:cNvPicPr preferRelativeResize="0"/>
          <p:nvPr/>
        </p:nvPicPr>
        <p:blipFill>
          <a:blip r:embed="rId3">
            <a:alphaModFix/>
          </a:blip>
          <a:stretch>
            <a:fillRect/>
          </a:stretch>
        </p:blipFill>
        <p:spPr>
          <a:xfrm>
            <a:off x="0" y="140700"/>
            <a:ext cx="9143999" cy="5143501"/>
          </a:xfrm>
          <a:prstGeom prst="rect">
            <a:avLst/>
          </a:prstGeom>
          <a:noFill/>
          <a:ln>
            <a:noFill/>
          </a:ln>
        </p:spPr>
      </p:pic>
      <p:sp>
        <p:nvSpPr>
          <p:cNvPr id="221" name="Google Shape;221;p24"/>
          <p:cNvSpPr txBox="1"/>
          <p:nvPr/>
        </p:nvSpPr>
        <p:spPr>
          <a:xfrm>
            <a:off x="1634375" y="1300"/>
            <a:ext cx="450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